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21" d="100"/>
          <a:sy n="21" d="100"/>
        </p:scale>
        <p:origin x="-27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9A8D47-7ACA-4072-A1F1-58BEAEBFDC2D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E38905C-7A61-4912-B12D-8C0F9BAAE6C6}">
      <dgm:prSet phldrT="[Testo]"/>
      <dgm:spPr>
        <a:solidFill>
          <a:srgbClr val="FF33CC"/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it-IT" dirty="0" smtClean="0"/>
            <a:t>DEA</a:t>
          </a:r>
          <a:endParaRPr lang="it-IT" dirty="0"/>
        </a:p>
      </dgm:t>
    </dgm:pt>
    <dgm:pt modelId="{3E5F9746-B8D9-4B57-A6A3-A35F97260B64}" type="parTrans" cxnId="{A0695DF1-F624-453E-A8FE-C7DF77CEBF33}">
      <dgm:prSet/>
      <dgm:spPr/>
      <dgm:t>
        <a:bodyPr/>
        <a:lstStyle/>
        <a:p>
          <a:endParaRPr lang="it-IT"/>
        </a:p>
      </dgm:t>
    </dgm:pt>
    <dgm:pt modelId="{F73B4C2A-D750-4D38-AB97-890EBA91901A}" type="sibTrans" cxnId="{A0695DF1-F624-453E-A8FE-C7DF77CEBF33}">
      <dgm:prSet/>
      <dgm:spPr/>
      <dgm:t>
        <a:bodyPr/>
        <a:lstStyle/>
        <a:p>
          <a:endParaRPr lang="it-IT"/>
        </a:p>
      </dgm:t>
    </dgm:pt>
    <dgm:pt modelId="{414AD63F-537C-4469-9666-2086C3CE1076}">
      <dgm:prSet phldrT="[Testo]" custT="1"/>
      <dgm:spPr>
        <a:solidFill>
          <a:schemeClr val="tx2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it-IT" sz="1200" dirty="0" smtClean="0"/>
            <a:t>DISORTOGRAFÍA</a:t>
          </a:r>
          <a:endParaRPr lang="it-IT" sz="1200" dirty="0"/>
        </a:p>
      </dgm:t>
    </dgm:pt>
    <dgm:pt modelId="{C4795753-A21D-45F8-9682-ACFFBA9413EE}" type="parTrans" cxnId="{6642CD69-E274-48BA-B240-6F2484BD024F}">
      <dgm:prSet/>
      <dgm:spPr/>
      <dgm:t>
        <a:bodyPr/>
        <a:lstStyle/>
        <a:p>
          <a:endParaRPr lang="it-IT"/>
        </a:p>
      </dgm:t>
    </dgm:pt>
    <dgm:pt modelId="{15B9FBC5-6F3A-4720-ADA0-B2B84F293865}" type="sibTrans" cxnId="{6642CD69-E274-48BA-B240-6F2484BD024F}">
      <dgm:prSet/>
      <dgm:spPr/>
      <dgm:t>
        <a:bodyPr/>
        <a:lstStyle/>
        <a:p>
          <a:endParaRPr lang="it-IT"/>
        </a:p>
      </dgm:t>
    </dgm:pt>
    <dgm:pt modelId="{DE4BC620-0E1E-4D01-8419-ECAC1DB34B0B}">
      <dgm:prSet phldrT="[Testo]" custT="1"/>
      <dgm:spPr>
        <a:solidFill>
          <a:schemeClr val="tx2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it-IT" sz="1200" dirty="0" smtClean="0"/>
            <a:t>DISCALCULIA</a:t>
          </a:r>
          <a:endParaRPr lang="it-IT" sz="1200" dirty="0"/>
        </a:p>
      </dgm:t>
    </dgm:pt>
    <dgm:pt modelId="{4CDF4B4C-0BE9-4A1A-9D37-DBEB054478AD}" type="parTrans" cxnId="{4FDF3332-BECE-4104-B97E-CCADE6AE1372}">
      <dgm:prSet/>
      <dgm:spPr/>
      <dgm:t>
        <a:bodyPr/>
        <a:lstStyle/>
        <a:p>
          <a:endParaRPr lang="it-IT"/>
        </a:p>
      </dgm:t>
    </dgm:pt>
    <dgm:pt modelId="{41D1D8D1-FCD3-4E51-925E-27F9088CF897}" type="sibTrans" cxnId="{4FDF3332-BECE-4104-B97E-CCADE6AE1372}">
      <dgm:prSet/>
      <dgm:spPr/>
      <dgm:t>
        <a:bodyPr/>
        <a:lstStyle/>
        <a:p>
          <a:endParaRPr lang="it-IT"/>
        </a:p>
      </dgm:t>
    </dgm:pt>
    <dgm:pt modelId="{4E84F70D-5F2C-47FF-B5E7-543CB0AD6F3F}">
      <dgm:prSet phldrT="[Testo]" custT="1"/>
      <dgm:spPr>
        <a:solidFill>
          <a:schemeClr val="tx2">
            <a:lumMod val="60000"/>
            <a:lumOff val="40000"/>
          </a:schemeClr>
        </a:solidFill>
        <a:ln>
          <a:solidFill>
            <a:srgbClr val="0070C0"/>
          </a:solidFill>
        </a:ln>
      </dgm:spPr>
      <dgm:t>
        <a:bodyPr/>
        <a:lstStyle/>
        <a:p>
          <a:r>
            <a:rPr lang="it-IT" sz="1200" dirty="0" smtClean="0"/>
            <a:t>DISGRAFÍA</a:t>
          </a:r>
          <a:endParaRPr lang="it-IT" sz="1200" dirty="0"/>
        </a:p>
      </dgm:t>
    </dgm:pt>
    <dgm:pt modelId="{70F282FF-5C23-4EDA-AC8D-15E843CCCA39}" type="parTrans" cxnId="{5C60A5F2-B319-4814-802B-CB4D7D18B999}">
      <dgm:prSet/>
      <dgm:spPr/>
      <dgm:t>
        <a:bodyPr/>
        <a:lstStyle/>
        <a:p>
          <a:endParaRPr lang="it-IT"/>
        </a:p>
      </dgm:t>
    </dgm:pt>
    <dgm:pt modelId="{EE4ADEC8-5A41-4851-B6B9-29D54488AA2C}" type="sibTrans" cxnId="{5C60A5F2-B319-4814-802B-CB4D7D18B999}">
      <dgm:prSet/>
      <dgm:spPr/>
      <dgm:t>
        <a:bodyPr/>
        <a:lstStyle/>
        <a:p>
          <a:endParaRPr lang="it-IT"/>
        </a:p>
      </dgm:t>
    </dgm:pt>
    <dgm:pt modelId="{AB03F333-71F7-43DD-99A8-4D3B35D55354}">
      <dgm:prSet phldrT="[Testo]" custT="1"/>
      <dgm:spPr>
        <a:solidFill>
          <a:schemeClr val="tx2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it-IT" sz="1200" dirty="0" smtClean="0"/>
            <a:t>DISLEXIA</a:t>
          </a:r>
          <a:endParaRPr lang="it-IT" sz="1200" dirty="0"/>
        </a:p>
      </dgm:t>
    </dgm:pt>
    <dgm:pt modelId="{8E60435B-B8B2-49F9-AE6B-198D959B71B9}" type="sibTrans" cxnId="{A139622B-E2D3-4896-88B2-B79C76D74151}">
      <dgm:prSet/>
      <dgm:spPr/>
      <dgm:t>
        <a:bodyPr/>
        <a:lstStyle/>
        <a:p>
          <a:endParaRPr lang="it-IT"/>
        </a:p>
      </dgm:t>
    </dgm:pt>
    <dgm:pt modelId="{D5A4DB55-46B2-46C8-8FD3-90E401D893C2}" type="parTrans" cxnId="{A139622B-E2D3-4896-88B2-B79C76D74151}">
      <dgm:prSet/>
      <dgm:spPr/>
      <dgm:t>
        <a:bodyPr/>
        <a:lstStyle/>
        <a:p>
          <a:endParaRPr lang="it-IT"/>
        </a:p>
      </dgm:t>
    </dgm:pt>
    <dgm:pt modelId="{08F0B5FD-B741-4FB2-AD76-636BE7AC95F8}" type="pres">
      <dgm:prSet presAssocID="{599A8D47-7ACA-4072-A1F1-58BEAEBFDC2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FEC31E5-5DEC-47E8-AD3E-46D9BE009729}" type="pres">
      <dgm:prSet presAssocID="{DE38905C-7A61-4912-B12D-8C0F9BAAE6C6}" presName="centerShape" presStyleLbl="node0" presStyleIdx="0" presStyleCnt="1" custScaleX="68388" custScaleY="71843"/>
      <dgm:spPr/>
      <dgm:t>
        <a:bodyPr/>
        <a:lstStyle/>
        <a:p>
          <a:endParaRPr lang="it-IT"/>
        </a:p>
      </dgm:t>
    </dgm:pt>
    <dgm:pt modelId="{E661A181-AC9F-41AB-B9F1-48547CBCB7DA}" type="pres">
      <dgm:prSet presAssocID="{D5A4DB55-46B2-46C8-8FD3-90E401D893C2}" presName="Name9" presStyleLbl="parChTrans1D2" presStyleIdx="0" presStyleCnt="4"/>
      <dgm:spPr/>
      <dgm:t>
        <a:bodyPr/>
        <a:lstStyle/>
        <a:p>
          <a:endParaRPr lang="it-IT"/>
        </a:p>
      </dgm:t>
    </dgm:pt>
    <dgm:pt modelId="{FA4087A8-3ED3-4DC6-9C37-A046AE10EEB4}" type="pres">
      <dgm:prSet presAssocID="{D5A4DB55-46B2-46C8-8FD3-90E401D893C2}" presName="connTx" presStyleLbl="parChTrans1D2" presStyleIdx="0" presStyleCnt="4"/>
      <dgm:spPr/>
      <dgm:t>
        <a:bodyPr/>
        <a:lstStyle/>
        <a:p>
          <a:endParaRPr lang="it-IT"/>
        </a:p>
      </dgm:t>
    </dgm:pt>
    <dgm:pt modelId="{1A3C6369-830A-45BE-8D72-BF8C445B4C0F}" type="pres">
      <dgm:prSet presAssocID="{AB03F333-71F7-43DD-99A8-4D3B35D55354}" presName="node" presStyleLbl="node1" presStyleIdx="0" presStyleCnt="4" custScaleX="123558" custScaleY="10237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CEB978A-B508-4C0C-A3DC-93B11E2434DF}" type="pres">
      <dgm:prSet presAssocID="{C4795753-A21D-45F8-9682-ACFFBA9413EE}" presName="Name9" presStyleLbl="parChTrans1D2" presStyleIdx="1" presStyleCnt="4"/>
      <dgm:spPr/>
      <dgm:t>
        <a:bodyPr/>
        <a:lstStyle/>
        <a:p>
          <a:endParaRPr lang="it-IT"/>
        </a:p>
      </dgm:t>
    </dgm:pt>
    <dgm:pt modelId="{DB830D00-BEA3-4D7F-B854-915DD1FA33ED}" type="pres">
      <dgm:prSet presAssocID="{C4795753-A21D-45F8-9682-ACFFBA9413EE}" presName="connTx" presStyleLbl="parChTrans1D2" presStyleIdx="1" presStyleCnt="4"/>
      <dgm:spPr/>
      <dgm:t>
        <a:bodyPr/>
        <a:lstStyle/>
        <a:p>
          <a:endParaRPr lang="it-IT"/>
        </a:p>
      </dgm:t>
    </dgm:pt>
    <dgm:pt modelId="{998E1E00-15B5-4AD7-AF1E-EB207822EAC9}" type="pres">
      <dgm:prSet presAssocID="{414AD63F-537C-4469-9666-2086C3CE1076}" presName="node" presStyleLbl="node1" presStyleIdx="1" presStyleCnt="4" custScaleX="126769" custScaleY="115375" custRadScaleRad="101852" custRadScaleInc="33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D6A2999-36E3-4457-8A1B-D3DB8069B68F}" type="pres">
      <dgm:prSet presAssocID="{4CDF4B4C-0BE9-4A1A-9D37-DBEB054478AD}" presName="Name9" presStyleLbl="parChTrans1D2" presStyleIdx="2" presStyleCnt="4"/>
      <dgm:spPr/>
      <dgm:t>
        <a:bodyPr/>
        <a:lstStyle/>
        <a:p>
          <a:endParaRPr lang="it-IT"/>
        </a:p>
      </dgm:t>
    </dgm:pt>
    <dgm:pt modelId="{73E45723-A8C1-4D30-A451-EF3DB2B4CD9E}" type="pres">
      <dgm:prSet presAssocID="{4CDF4B4C-0BE9-4A1A-9D37-DBEB054478AD}" presName="connTx" presStyleLbl="parChTrans1D2" presStyleIdx="2" presStyleCnt="4"/>
      <dgm:spPr/>
      <dgm:t>
        <a:bodyPr/>
        <a:lstStyle/>
        <a:p>
          <a:endParaRPr lang="it-IT"/>
        </a:p>
      </dgm:t>
    </dgm:pt>
    <dgm:pt modelId="{A3330E2F-2AD1-4B2F-BA53-CC4652CC1E02}" type="pres">
      <dgm:prSet presAssocID="{DE4BC620-0E1E-4D01-8419-ECAC1DB34B0B}" presName="node" presStyleLbl="node1" presStyleIdx="2" presStyleCnt="4" custScaleX="123558" custScaleY="10139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C408A9D-8803-4B4F-A815-98C4BC45A2B9}" type="pres">
      <dgm:prSet presAssocID="{70F282FF-5C23-4EDA-AC8D-15E843CCCA39}" presName="Name9" presStyleLbl="parChTrans1D2" presStyleIdx="3" presStyleCnt="4"/>
      <dgm:spPr/>
      <dgm:t>
        <a:bodyPr/>
        <a:lstStyle/>
        <a:p>
          <a:endParaRPr lang="it-IT"/>
        </a:p>
      </dgm:t>
    </dgm:pt>
    <dgm:pt modelId="{55588643-1BB6-4965-BD58-41517C4C4E56}" type="pres">
      <dgm:prSet presAssocID="{70F282FF-5C23-4EDA-AC8D-15E843CCCA39}" presName="connTx" presStyleLbl="parChTrans1D2" presStyleIdx="3" presStyleCnt="4"/>
      <dgm:spPr/>
      <dgm:t>
        <a:bodyPr/>
        <a:lstStyle/>
        <a:p>
          <a:endParaRPr lang="it-IT"/>
        </a:p>
      </dgm:t>
    </dgm:pt>
    <dgm:pt modelId="{42791E28-3EB3-445B-A111-BD5AF5C6DD19}" type="pres">
      <dgm:prSet presAssocID="{4E84F70D-5F2C-47FF-B5E7-543CB0AD6F3F}" presName="node" presStyleLbl="node1" presStyleIdx="3" presStyleCnt="4" custScaleX="115901" custScaleY="10223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642CD69-E274-48BA-B240-6F2484BD024F}" srcId="{DE38905C-7A61-4912-B12D-8C0F9BAAE6C6}" destId="{414AD63F-537C-4469-9666-2086C3CE1076}" srcOrd="1" destOrd="0" parTransId="{C4795753-A21D-45F8-9682-ACFFBA9413EE}" sibTransId="{15B9FBC5-6F3A-4720-ADA0-B2B84F293865}"/>
    <dgm:cxn modelId="{756CDC83-C09A-8D47-AA99-24AFD23EB68C}" type="presOf" srcId="{C4795753-A21D-45F8-9682-ACFFBA9413EE}" destId="{0CEB978A-B508-4C0C-A3DC-93B11E2434DF}" srcOrd="0" destOrd="0" presId="urn:microsoft.com/office/officeart/2005/8/layout/radial1"/>
    <dgm:cxn modelId="{A0695DF1-F624-453E-A8FE-C7DF77CEBF33}" srcId="{599A8D47-7ACA-4072-A1F1-58BEAEBFDC2D}" destId="{DE38905C-7A61-4912-B12D-8C0F9BAAE6C6}" srcOrd="0" destOrd="0" parTransId="{3E5F9746-B8D9-4B57-A6A3-A35F97260B64}" sibTransId="{F73B4C2A-D750-4D38-AB97-890EBA91901A}"/>
    <dgm:cxn modelId="{16502117-B462-664E-A7AA-ADE1D211B120}" type="presOf" srcId="{414AD63F-537C-4469-9666-2086C3CE1076}" destId="{998E1E00-15B5-4AD7-AF1E-EB207822EAC9}" srcOrd="0" destOrd="0" presId="urn:microsoft.com/office/officeart/2005/8/layout/radial1"/>
    <dgm:cxn modelId="{B33B0B73-E4DC-734E-903B-2B25F4C12EB7}" type="presOf" srcId="{4E84F70D-5F2C-47FF-B5E7-543CB0AD6F3F}" destId="{42791E28-3EB3-445B-A111-BD5AF5C6DD19}" srcOrd="0" destOrd="0" presId="urn:microsoft.com/office/officeart/2005/8/layout/radial1"/>
    <dgm:cxn modelId="{67307C7B-0AE8-CE4B-8086-96A36EDDB977}" type="presOf" srcId="{D5A4DB55-46B2-46C8-8FD3-90E401D893C2}" destId="{E661A181-AC9F-41AB-B9F1-48547CBCB7DA}" srcOrd="0" destOrd="0" presId="urn:microsoft.com/office/officeart/2005/8/layout/radial1"/>
    <dgm:cxn modelId="{68B287C2-5F43-0641-893A-9BE1A5F36F8B}" type="presOf" srcId="{DE38905C-7A61-4912-B12D-8C0F9BAAE6C6}" destId="{7FEC31E5-5DEC-47E8-AD3E-46D9BE009729}" srcOrd="0" destOrd="0" presId="urn:microsoft.com/office/officeart/2005/8/layout/radial1"/>
    <dgm:cxn modelId="{413A34F5-03D3-6347-9198-4785257017E8}" type="presOf" srcId="{4CDF4B4C-0BE9-4A1A-9D37-DBEB054478AD}" destId="{73E45723-A8C1-4D30-A451-EF3DB2B4CD9E}" srcOrd="1" destOrd="0" presId="urn:microsoft.com/office/officeart/2005/8/layout/radial1"/>
    <dgm:cxn modelId="{88013104-FEE1-4243-96D5-252094C76FE2}" type="presOf" srcId="{599A8D47-7ACA-4072-A1F1-58BEAEBFDC2D}" destId="{08F0B5FD-B741-4FB2-AD76-636BE7AC95F8}" srcOrd="0" destOrd="0" presId="urn:microsoft.com/office/officeart/2005/8/layout/radial1"/>
    <dgm:cxn modelId="{C9EE26A0-AFD9-B248-A455-62146A40CB33}" type="presOf" srcId="{70F282FF-5C23-4EDA-AC8D-15E843CCCA39}" destId="{BC408A9D-8803-4B4F-A815-98C4BC45A2B9}" srcOrd="0" destOrd="0" presId="urn:microsoft.com/office/officeart/2005/8/layout/radial1"/>
    <dgm:cxn modelId="{6F1BC807-7958-DD4C-BE7C-580E4C0241D1}" type="presOf" srcId="{D5A4DB55-46B2-46C8-8FD3-90E401D893C2}" destId="{FA4087A8-3ED3-4DC6-9C37-A046AE10EEB4}" srcOrd="1" destOrd="0" presId="urn:microsoft.com/office/officeart/2005/8/layout/radial1"/>
    <dgm:cxn modelId="{5C60A5F2-B319-4814-802B-CB4D7D18B999}" srcId="{DE38905C-7A61-4912-B12D-8C0F9BAAE6C6}" destId="{4E84F70D-5F2C-47FF-B5E7-543CB0AD6F3F}" srcOrd="3" destOrd="0" parTransId="{70F282FF-5C23-4EDA-AC8D-15E843CCCA39}" sibTransId="{EE4ADEC8-5A41-4851-B6B9-29D54488AA2C}"/>
    <dgm:cxn modelId="{D6D9DCC7-1EC7-344F-918B-55AAF7305558}" type="presOf" srcId="{AB03F333-71F7-43DD-99A8-4D3B35D55354}" destId="{1A3C6369-830A-45BE-8D72-BF8C445B4C0F}" srcOrd="0" destOrd="0" presId="urn:microsoft.com/office/officeart/2005/8/layout/radial1"/>
    <dgm:cxn modelId="{A410C2FB-198A-6E40-8940-D3B4A9E88C3D}" type="presOf" srcId="{C4795753-A21D-45F8-9682-ACFFBA9413EE}" destId="{DB830D00-BEA3-4D7F-B854-915DD1FA33ED}" srcOrd="1" destOrd="0" presId="urn:microsoft.com/office/officeart/2005/8/layout/radial1"/>
    <dgm:cxn modelId="{A139622B-E2D3-4896-88B2-B79C76D74151}" srcId="{DE38905C-7A61-4912-B12D-8C0F9BAAE6C6}" destId="{AB03F333-71F7-43DD-99A8-4D3B35D55354}" srcOrd="0" destOrd="0" parTransId="{D5A4DB55-46B2-46C8-8FD3-90E401D893C2}" sibTransId="{8E60435B-B8B2-49F9-AE6B-198D959B71B9}"/>
    <dgm:cxn modelId="{435A080C-5BFB-0A41-B14F-7415162BD3AA}" type="presOf" srcId="{DE4BC620-0E1E-4D01-8419-ECAC1DB34B0B}" destId="{A3330E2F-2AD1-4B2F-BA53-CC4652CC1E02}" srcOrd="0" destOrd="0" presId="urn:microsoft.com/office/officeart/2005/8/layout/radial1"/>
    <dgm:cxn modelId="{4FDF3332-BECE-4104-B97E-CCADE6AE1372}" srcId="{DE38905C-7A61-4912-B12D-8C0F9BAAE6C6}" destId="{DE4BC620-0E1E-4D01-8419-ECAC1DB34B0B}" srcOrd="2" destOrd="0" parTransId="{4CDF4B4C-0BE9-4A1A-9D37-DBEB054478AD}" sibTransId="{41D1D8D1-FCD3-4E51-925E-27F9088CF897}"/>
    <dgm:cxn modelId="{625E13B9-1D26-3040-BB3F-CFBBF32C7733}" type="presOf" srcId="{70F282FF-5C23-4EDA-AC8D-15E843CCCA39}" destId="{55588643-1BB6-4965-BD58-41517C4C4E56}" srcOrd="1" destOrd="0" presId="urn:microsoft.com/office/officeart/2005/8/layout/radial1"/>
    <dgm:cxn modelId="{C5B8118E-5E28-AD4E-88E5-4C82D66EC8F9}" type="presOf" srcId="{4CDF4B4C-0BE9-4A1A-9D37-DBEB054478AD}" destId="{1D6A2999-36E3-4457-8A1B-D3DB8069B68F}" srcOrd="0" destOrd="0" presId="urn:microsoft.com/office/officeart/2005/8/layout/radial1"/>
    <dgm:cxn modelId="{62DD8876-6493-D64D-B36D-37D90DDD5420}" type="presParOf" srcId="{08F0B5FD-B741-4FB2-AD76-636BE7AC95F8}" destId="{7FEC31E5-5DEC-47E8-AD3E-46D9BE009729}" srcOrd="0" destOrd="0" presId="urn:microsoft.com/office/officeart/2005/8/layout/radial1"/>
    <dgm:cxn modelId="{3B71E97A-4383-5248-AA5A-EF0B8C5BCC28}" type="presParOf" srcId="{08F0B5FD-B741-4FB2-AD76-636BE7AC95F8}" destId="{E661A181-AC9F-41AB-B9F1-48547CBCB7DA}" srcOrd="1" destOrd="0" presId="urn:microsoft.com/office/officeart/2005/8/layout/radial1"/>
    <dgm:cxn modelId="{0AA6E171-466A-5B43-9927-7AC662BC8D15}" type="presParOf" srcId="{E661A181-AC9F-41AB-B9F1-48547CBCB7DA}" destId="{FA4087A8-3ED3-4DC6-9C37-A046AE10EEB4}" srcOrd="0" destOrd="0" presId="urn:microsoft.com/office/officeart/2005/8/layout/radial1"/>
    <dgm:cxn modelId="{1A33BF12-42E4-A643-BAE5-D87855718A18}" type="presParOf" srcId="{08F0B5FD-B741-4FB2-AD76-636BE7AC95F8}" destId="{1A3C6369-830A-45BE-8D72-BF8C445B4C0F}" srcOrd="2" destOrd="0" presId="urn:microsoft.com/office/officeart/2005/8/layout/radial1"/>
    <dgm:cxn modelId="{45238052-6097-E04B-B89A-5E63239F51C0}" type="presParOf" srcId="{08F0B5FD-B741-4FB2-AD76-636BE7AC95F8}" destId="{0CEB978A-B508-4C0C-A3DC-93B11E2434DF}" srcOrd="3" destOrd="0" presId="urn:microsoft.com/office/officeart/2005/8/layout/radial1"/>
    <dgm:cxn modelId="{DEB0985D-9193-2249-A135-6ABF10A7A470}" type="presParOf" srcId="{0CEB978A-B508-4C0C-A3DC-93B11E2434DF}" destId="{DB830D00-BEA3-4D7F-B854-915DD1FA33ED}" srcOrd="0" destOrd="0" presId="urn:microsoft.com/office/officeart/2005/8/layout/radial1"/>
    <dgm:cxn modelId="{4A832A23-9296-9948-A7ED-F2CCDEE6F807}" type="presParOf" srcId="{08F0B5FD-B741-4FB2-AD76-636BE7AC95F8}" destId="{998E1E00-15B5-4AD7-AF1E-EB207822EAC9}" srcOrd="4" destOrd="0" presId="urn:microsoft.com/office/officeart/2005/8/layout/radial1"/>
    <dgm:cxn modelId="{FB175DF1-D62D-5440-BC06-026FDD0D5672}" type="presParOf" srcId="{08F0B5FD-B741-4FB2-AD76-636BE7AC95F8}" destId="{1D6A2999-36E3-4457-8A1B-D3DB8069B68F}" srcOrd="5" destOrd="0" presId="urn:microsoft.com/office/officeart/2005/8/layout/radial1"/>
    <dgm:cxn modelId="{F578F292-1797-6443-A211-2620B0AD804E}" type="presParOf" srcId="{1D6A2999-36E3-4457-8A1B-D3DB8069B68F}" destId="{73E45723-A8C1-4D30-A451-EF3DB2B4CD9E}" srcOrd="0" destOrd="0" presId="urn:microsoft.com/office/officeart/2005/8/layout/radial1"/>
    <dgm:cxn modelId="{FB4C6FEF-9699-7A46-8643-BC260EE7D442}" type="presParOf" srcId="{08F0B5FD-B741-4FB2-AD76-636BE7AC95F8}" destId="{A3330E2F-2AD1-4B2F-BA53-CC4652CC1E02}" srcOrd="6" destOrd="0" presId="urn:microsoft.com/office/officeart/2005/8/layout/radial1"/>
    <dgm:cxn modelId="{406B7B10-ADBD-8E4C-A9C2-F4989BAA144F}" type="presParOf" srcId="{08F0B5FD-B741-4FB2-AD76-636BE7AC95F8}" destId="{BC408A9D-8803-4B4F-A815-98C4BC45A2B9}" srcOrd="7" destOrd="0" presId="urn:microsoft.com/office/officeart/2005/8/layout/radial1"/>
    <dgm:cxn modelId="{460A00AC-1371-8743-A6C6-C68673289B32}" type="presParOf" srcId="{BC408A9D-8803-4B4F-A815-98C4BC45A2B9}" destId="{55588643-1BB6-4965-BD58-41517C4C4E56}" srcOrd="0" destOrd="0" presId="urn:microsoft.com/office/officeart/2005/8/layout/radial1"/>
    <dgm:cxn modelId="{B2F1F05E-3C33-6E4C-9B8B-2552B92A372B}" type="presParOf" srcId="{08F0B5FD-B741-4FB2-AD76-636BE7AC95F8}" destId="{42791E28-3EB3-445B-A111-BD5AF5C6DD19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EC31E5-5DEC-47E8-AD3E-46D9BE009729}">
      <dsp:nvSpPr>
        <dsp:cNvPr id="0" name=""/>
        <dsp:cNvSpPr/>
      </dsp:nvSpPr>
      <dsp:spPr>
        <a:xfrm>
          <a:off x="1736243" y="2072529"/>
          <a:ext cx="820070" cy="861500"/>
        </a:xfrm>
        <a:prstGeom prst="ellipse">
          <a:avLst/>
        </a:prstGeom>
        <a:solidFill>
          <a:srgbClr val="FF33CC"/>
        </a:solidFill>
        <a:ln w="25400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/>
            <a:t>DEA</a:t>
          </a:r>
          <a:endParaRPr lang="it-IT" sz="2500" kern="1200" dirty="0"/>
        </a:p>
      </dsp:txBody>
      <dsp:txXfrm>
        <a:off x="1856339" y="2198693"/>
        <a:ext cx="579878" cy="609172"/>
      </dsp:txXfrm>
    </dsp:sp>
    <dsp:sp modelId="{E661A181-AC9F-41AB-B9F1-48547CBCB7DA}">
      <dsp:nvSpPr>
        <dsp:cNvPr id="0" name=""/>
        <dsp:cNvSpPr/>
      </dsp:nvSpPr>
      <dsp:spPr>
        <a:xfrm rot="16200000">
          <a:off x="1887629" y="1789114"/>
          <a:ext cx="517298" cy="49531"/>
        </a:xfrm>
        <a:custGeom>
          <a:avLst/>
          <a:gdLst/>
          <a:ahLst/>
          <a:cxnLst/>
          <a:rect l="0" t="0" r="0" b="0"/>
          <a:pathLst>
            <a:path>
              <a:moveTo>
                <a:pt x="0" y="24765"/>
              </a:moveTo>
              <a:lnTo>
                <a:pt x="517298" y="247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2133345" y="1800947"/>
        <a:ext cx="25864" cy="25864"/>
      </dsp:txXfrm>
    </dsp:sp>
    <dsp:sp modelId="{1A3C6369-830A-45BE-8D72-BF8C445B4C0F}">
      <dsp:nvSpPr>
        <dsp:cNvPr id="0" name=""/>
        <dsp:cNvSpPr/>
      </dsp:nvSpPr>
      <dsp:spPr>
        <a:xfrm>
          <a:off x="1405459" y="327571"/>
          <a:ext cx="1481638" cy="1227659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DISLEXIA</a:t>
          </a:r>
          <a:endParaRPr lang="it-IT" sz="1200" kern="1200" dirty="0"/>
        </a:p>
      </dsp:txBody>
      <dsp:txXfrm>
        <a:off x="1622440" y="507357"/>
        <a:ext cx="1047676" cy="868087"/>
      </dsp:txXfrm>
    </dsp:sp>
    <dsp:sp modelId="{0CEB978A-B508-4C0C-A3DC-93B11E2434DF}">
      <dsp:nvSpPr>
        <dsp:cNvPr id="0" name=""/>
        <dsp:cNvSpPr/>
      </dsp:nvSpPr>
      <dsp:spPr>
        <a:xfrm rot="9322">
          <a:off x="2556311" y="2480157"/>
          <a:ext cx="391778" cy="49531"/>
        </a:xfrm>
        <a:custGeom>
          <a:avLst/>
          <a:gdLst/>
          <a:ahLst/>
          <a:cxnLst/>
          <a:rect l="0" t="0" r="0" b="0"/>
          <a:pathLst>
            <a:path>
              <a:moveTo>
                <a:pt x="0" y="24765"/>
              </a:moveTo>
              <a:lnTo>
                <a:pt x="391778" y="247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2742406" y="2495128"/>
        <a:ext cx="19588" cy="19588"/>
      </dsp:txXfrm>
    </dsp:sp>
    <dsp:sp modelId="{998E1E00-15B5-4AD7-AF1E-EB207822EAC9}">
      <dsp:nvSpPr>
        <dsp:cNvPr id="0" name=""/>
        <dsp:cNvSpPr/>
      </dsp:nvSpPr>
      <dsp:spPr>
        <a:xfrm>
          <a:off x="2948085" y="1815759"/>
          <a:ext cx="1520142" cy="1383512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DISORTOGRAFÍA</a:t>
          </a:r>
          <a:endParaRPr lang="it-IT" sz="1200" kern="1200" dirty="0"/>
        </a:p>
      </dsp:txBody>
      <dsp:txXfrm>
        <a:off x="3170705" y="2018370"/>
        <a:ext cx="1074902" cy="978290"/>
      </dsp:txXfrm>
    </dsp:sp>
    <dsp:sp modelId="{1D6A2999-36E3-4457-8A1B-D3DB8069B68F}">
      <dsp:nvSpPr>
        <dsp:cNvPr id="0" name=""/>
        <dsp:cNvSpPr/>
      </dsp:nvSpPr>
      <dsp:spPr>
        <a:xfrm rot="5400000">
          <a:off x="1884679" y="3170863"/>
          <a:ext cx="523198" cy="49531"/>
        </a:xfrm>
        <a:custGeom>
          <a:avLst/>
          <a:gdLst/>
          <a:ahLst/>
          <a:cxnLst/>
          <a:rect l="0" t="0" r="0" b="0"/>
          <a:pathLst>
            <a:path>
              <a:moveTo>
                <a:pt x="0" y="24765"/>
              </a:moveTo>
              <a:lnTo>
                <a:pt x="523198" y="247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2133198" y="3182549"/>
        <a:ext cx="26159" cy="26159"/>
      </dsp:txXfrm>
    </dsp:sp>
    <dsp:sp modelId="{A3330E2F-2AD1-4B2F-BA53-CC4652CC1E02}">
      <dsp:nvSpPr>
        <dsp:cNvPr id="0" name=""/>
        <dsp:cNvSpPr/>
      </dsp:nvSpPr>
      <dsp:spPr>
        <a:xfrm>
          <a:off x="1405459" y="3457228"/>
          <a:ext cx="1481638" cy="1215859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DISCALCULIA</a:t>
          </a:r>
          <a:endParaRPr lang="it-IT" sz="1200" kern="1200" dirty="0"/>
        </a:p>
      </dsp:txBody>
      <dsp:txXfrm>
        <a:off x="1622440" y="3635286"/>
        <a:ext cx="1047676" cy="859743"/>
      </dsp:txXfrm>
    </dsp:sp>
    <dsp:sp modelId="{BC408A9D-8803-4B4F-A815-98C4BC45A2B9}">
      <dsp:nvSpPr>
        <dsp:cNvPr id="0" name=""/>
        <dsp:cNvSpPr/>
      </dsp:nvSpPr>
      <dsp:spPr>
        <a:xfrm rot="10800000">
          <a:off x="1279309" y="2478513"/>
          <a:ext cx="456933" cy="49531"/>
        </a:xfrm>
        <a:custGeom>
          <a:avLst/>
          <a:gdLst/>
          <a:ahLst/>
          <a:cxnLst/>
          <a:rect l="0" t="0" r="0" b="0"/>
          <a:pathLst>
            <a:path>
              <a:moveTo>
                <a:pt x="0" y="24765"/>
              </a:moveTo>
              <a:lnTo>
                <a:pt x="456933" y="247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0800000">
        <a:off x="1496352" y="2491856"/>
        <a:ext cx="22846" cy="22846"/>
      </dsp:txXfrm>
    </dsp:sp>
    <dsp:sp modelId="{42791E28-3EB3-445B-A111-BD5AF5C6DD19}">
      <dsp:nvSpPr>
        <dsp:cNvPr id="0" name=""/>
        <dsp:cNvSpPr/>
      </dsp:nvSpPr>
      <dsp:spPr>
        <a:xfrm>
          <a:off x="-110510" y="1890307"/>
          <a:ext cx="1389819" cy="1225944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DISGRAFÍA</a:t>
          </a:r>
          <a:endParaRPr lang="it-IT" sz="1200" kern="1200" dirty="0"/>
        </a:p>
      </dsp:txBody>
      <dsp:txXfrm>
        <a:off x="93024" y="2069842"/>
        <a:ext cx="982751" cy="866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71D11-BA83-4B41-A92F-AF070BBC743E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88649-7CFF-A149-81A4-25C9ED4ACFB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3011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9394F-8ADE-45C7-83ED-7DBC955DFDA2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1786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8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497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1159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73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0572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406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639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8763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8403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06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6D815-C11F-1F4E-9F41-DDCAFA1633C6}" type="datetimeFigureOut">
              <a:rPr lang="es-ES" smtClean="0"/>
              <a:pPr/>
              <a:t>25/03/14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40163-A0DA-6046-B2DF-1C570F9C4348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46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islexiaeuskadi.com/" TargetMode="External"/><Relationship Id="rId4" Type="http://schemas.openxmlformats.org/officeDocument/2006/relationships/hyperlink" Target="http://www.asandiss.org/" TargetMode="External"/><Relationship Id="rId5" Type="http://schemas.openxmlformats.org/officeDocument/2006/relationships/hyperlink" Target="http://www.logopediagranada.es/" TargetMode="External"/><Relationship Id="rId6" Type="http://schemas.openxmlformats.org/officeDocument/2006/relationships/hyperlink" Target="http://cometelasopa.com/" TargetMode="External"/><Relationship Id="rId7" Type="http://schemas.openxmlformats.org/officeDocument/2006/relationships/hyperlink" Target="http://www.dislexiasinbarreras.com/" TargetMode="External"/><Relationship Id="rId8" Type="http://schemas.openxmlformats.org/officeDocument/2006/relationships/hyperlink" Target="http://campus.unir.net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715008" y="2143117"/>
            <a:ext cx="3143272" cy="2000263"/>
          </a:xfrm>
          <a:ln w="12700" cap="rnd" cmpd="sng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GUÍA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PARA DOCENTES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5429256" y="0"/>
            <a:ext cx="371474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E:\dislessia\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214290"/>
            <a:ext cx="4929222" cy="6429420"/>
          </a:xfrm>
          <a:prstGeom prst="rect">
            <a:avLst/>
          </a:prstGeom>
          <a:noFill/>
          <a:ln w="25400" cmpd="sng">
            <a:solidFill>
              <a:schemeClr val="tx1"/>
            </a:solidFill>
          </a:ln>
        </p:spPr>
      </p:pic>
      <p:sp>
        <p:nvSpPr>
          <p:cNvPr id="6" name="Sottotitolo 2"/>
          <p:cNvSpPr txBox="1">
            <a:spLocks/>
          </p:cNvSpPr>
          <p:nvPr/>
        </p:nvSpPr>
        <p:spPr>
          <a:xfrm>
            <a:off x="5572100" y="4429132"/>
            <a:ext cx="3286180" cy="1928826"/>
          </a:xfrm>
          <a:prstGeom prst="rect">
            <a:avLst/>
          </a:prstGeom>
          <a:ln w="25400">
            <a:noFill/>
            <a:prstDash val="sysDash"/>
            <a:bevel/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fornian FB" pitchFamily="18" charset="0"/>
              </a:rPr>
              <a:t>Comprender</a:t>
            </a:r>
            <a:r>
              <a:rPr kumimoji="0" lang="en-GB" sz="3200" b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fornian FB" pitchFamily="18" charset="0"/>
              </a:rPr>
              <a:t> y </a:t>
            </a:r>
            <a:r>
              <a:rPr kumimoji="0" lang="en-GB" sz="3200" b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fornian FB" pitchFamily="18" charset="0"/>
              </a:rPr>
              <a:t>apoyar</a:t>
            </a:r>
            <a:r>
              <a:rPr kumimoji="0" lang="en-GB" sz="3200" b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fornian FB" pitchFamily="18" charset="0"/>
              </a:rPr>
              <a:t> al </a:t>
            </a:r>
            <a:r>
              <a:rPr kumimoji="0" lang="en-GB" sz="3200" b="0" u="none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fornian FB" pitchFamily="18" charset="0"/>
              </a:rPr>
              <a:t>alumno</a:t>
            </a:r>
            <a:r>
              <a:rPr kumimoji="0" lang="en-GB" sz="3200" b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fornian FB" pitchFamily="18" charset="0"/>
              </a:rPr>
              <a:t> </a:t>
            </a:r>
            <a:r>
              <a:rPr kumimoji="0" lang="en-GB" sz="3200" b="0" u="none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fornian FB" pitchFamily="18" charset="0"/>
              </a:rPr>
              <a:t>disléxico</a:t>
            </a:r>
            <a:r>
              <a:rPr kumimoji="0" lang="en-GB" sz="3200" b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fornian FB" pitchFamily="18" charset="0"/>
              </a:rPr>
              <a:t> en </a:t>
            </a:r>
            <a:r>
              <a:rPr kumimoji="0" lang="en-GB" sz="3200" b="0" u="none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fornian FB" pitchFamily="18" charset="0"/>
              </a:rPr>
              <a:t>edades</a:t>
            </a:r>
            <a:r>
              <a:rPr kumimoji="0" lang="en-GB" sz="3200" b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fornian FB" pitchFamily="18" charset="0"/>
              </a:rPr>
              <a:t> </a:t>
            </a:r>
            <a:r>
              <a:rPr kumimoji="0" lang="en-GB" sz="3200" b="0" u="none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fornian FB" pitchFamily="18" charset="0"/>
              </a:rPr>
              <a:t>tempranas</a:t>
            </a:r>
            <a:endParaRPr kumimoji="0" lang="it-IT" sz="3200" b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fornian FB" pitchFamily="18" charset="0"/>
            </a:endParaRPr>
          </a:p>
        </p:txBody>
      </p:sp>
      <p:sp>
        <p:nvSpPr>
          <p:cNvPr id="7" name="Rettangolo 6"/>
          <p:cNvSpPr/>
          <p:nvPr/>
        </p:nvSpPr>
        <p:spPr>
          <a:xfrm rot="10800000" flipV="1">
            <a:off x="5214942" y="286716"/>
            <a:ext cx="39290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sz="2400" dirty="0" err="1" smtClean="0">
                <a:solidFill>
                  <a:srgbClr val="FF0000"/>
                </a:solidFill>
                <a:latin typeface="Century Gothic" pitchFamily="34" charset="0"/>
                <a:cs typeface="Lucida Sans" pitchFamily="34" charset="0"/>
              </a:rPr>
              <a:t>Proyecto</a:t>
            </a:r>
            <a:r>
              <a:rPr lang="en-GB" sz="2400" smtClean="0">
                <a:solidFill>
                  <a:srgbClr val="FF0000"/>
                </a:solidFill>
                <a:latin typeface="Century Gothic" pitchFamily="34" charset="0"/>
                <a:cs typeface="Lucida Sans" pitchFamily="34" charset="0"/>
              </a:rPr>
              <a:t> </a:t>
            </a:r>
            <a:r>
              <a:rPr lang="en-GB" sz="2400">
                <a:solidFill>
                  <a:srgbClr val="FF0000"/>
                </a:solidFill>
                <a:latin typeface="Century Gothic" pitchFamily="34" charset="0"/>
                <a:cs typeface="Lucida Sans" pitchFamily="34" charset="0"/>
              </a:rPr>
              <a:t>e</a:t>
            </a:r>
            <a:r>
              <a:rPr lang="en-GB" sz="2400" smtClean="0">
                <a:solidFill>
                  <a:srgbClr val="FF0000"/>
                </a:solidFill>
                <a:latin typeface="Century Gothic" pitchFamily="34" charset="0"/>
                <a:cs typeface="Lucida Sans" pitchFamily="34" charset="0"/>
              </a:rPr>
              <a:t>scolar </a:t>
            </a:r>
            <a:r>
              <a:rPr lang="en-GB" sz="2400" dirty="0">
                <a:solidFill>
                  <a:srgbClr val="FF0000"/>
                </a:solidFill>
                <a:latin typeface="Century Gothic" pitchFamily="34" charset="0"/>
                <a:cs typeface="Lucida Sans" pitchFamily="34" charset="0"/>
              </a:rPr>
              <a:t>m</a:t>
            </a:r>
            <a:r>
              <a:rPr lang="en-GB" sz="2400" smtClean="0">
                <a:solidFill>
                  <a:srgbClr val="FF0000"/>
                </a:solidFill>
                <a:latin typeface="Century Gothic" pitchFamily="34" charset="0"/>
                <a:cs typeface="Lucida Sans" pitchFamily="34" charset="0"/>
              </a:rPr>
              <a:t>ultilateral</a:t>
            </a:r>
            <a:endParaRPr lang="en-GB" sz="2400" dirty="0" smtClean="0">
              <a:solidFill>
                <a:srgbClr val="FF0000"/>
              </a:solidFill>
              <a:latin typeface="Century Gothic" pitchFamily="34" charset="0"/>
              <a:cs typeface="Lucida Sans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en-GB" sz="2400" dirty="0" smtClean="0">
                <a:solidFill>
                  <a:srgbClr val="FF0000"/>
                </a:solidFill>
                <a:latin typeface="Century Gothic" pitchFamily="34" charset="0"/>
                <a:cs typeface="Lucida Sans" pitchFamily="34" charset="0"/>
              </a:rPr>
              <a:t> Comenius</a:t>
            </a:r>
          </a:p>
          <a:p>
            <a:pPr algn="ctr">
              <a:spcBef>
                <a:spcPct val="0"/>
              </a:spcBef>
              <a:defRPr/>
            </a:pPr>
            <a:r>
              <a:rPr lang="en-GB" sz="2400" dirty="0" smtClean="0">
                <a:solidFill>
                  <a:srgbClr val="FF0000"/>
                </a:solidFill>
                <a:latin typeface="Century Gothic" pitchFamily="34" charset="0"/>
                <a:cs typeface="Lucida Sans" pitchFamily="34" charset="0"/>
              </a:rPr>
              <a:t>2012-2014</a:t>
            </a:r>
          </a:p>
        </p:txBody>
      </p:sp>
    </p:spTree>
    <p:extLst>
      <p:ext uri="{BB962C8B-B14F-4D97-AF65-F5344CB8AC3E}">
        <p14:creationId xmlns:p14="http://schemas.microsoft.com/office/powerpoint/2010/main" val="4001655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010" y="274638"/>
            <a:ext cx="5472122" cy="1582726"/>
          </a:xfrm>
        </p:spPr>
        <p:txBody>
          <a:bodyPr>
            <a:noAutofit/>
          </a:bodyPr>
          <a:lstStyle/>
          <a:p>
            <a:r>
              <a:rPr lang="en-US" sz="3600" dirty="0" smtClean="0"/>
              <a:t>¿QUÉ SON LOS TRASTORNOS ESPECÍFICOS DEL LENGUAJE (TEL)? </a:t>
            </a:r>
            <a:endParaRPr lang="it-IT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2714620"/>
            <a:ext cx="8443914" cy="384017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200" b="1" dirty="0" smtClean="0">
                <a:solidFill>
                  <a:srgbClr val="0070C0"/>
                </a:solidFill>
              </a:rPr>
              <a:t>Los TELs son </a:t>
            </a:r>
            <a:r>
              <a:rPr lang="en-US" sz="2200" b="1" dirty="0" err="1" smtClean="0">
                <a:solidFill>
                  <a:srgbClr val="0070C0"/>
                </a:solidFill>
              </a:rPr>
              <a:t>trastornos</a:t>
            </a:r>
            <a:r>
              <a:rPr lang="en-US" sz="2200" b="1" dirty="0" smtClean="0">
                <a:solidFill>
                  <a:srgbClr val="0070C0"/>
                </a:solidFill>
              </a:rPr>
              <a:t> </a:t>
            </a:r>
            <a:r>
              <a:rPr lang="en-US" sz="2200" b="1" dirty="0" err="1" smtClean="0">
                <a:solidFill>
                  <a:srgbClr val="0070C0"/>
                </a:solidFill>
              </a:rPr>
              <a:t>neurológicos</a:t>
            </a:r>
            <a:r>
              <a:rPr lang="en-US" sz="2200" b="1" dirty="0" smtClean="0">
                <a:solidFill>
                  <a:srgbClr val="0070C0"/>
                </a:solidFill>
              </a:rPr>
              <a:t> </a:t>
            </a:r>
            <a:r>
              <a:rPr lang="en-US" sz="2200" b="1" dirty="0" err="1" smtClean="0">
                <a:solidFill>
                  <a:srgbClr val="0070C0"/>
                </a:solidFill>
              </a:rPr>
              <a:t>que</a:t>
            </a:r>
            <a:r>
              <a:rPr lang="en-US" sz="2200" b="1" dirty="0" smtClean="0">
                <a:solidFill>
                  <a:srgbClr val="0070C0"/>
                </a:solidFill>
              </a:rPr>
              <a:t> no </a:t>
            </a:r>
            <a:r>
              <a:rPr lang="en-US" sz="2200" b="1" dirty="0" err="1" smtClean="0">
                <a:solidFill>
                  <a:srgbClr val="0070C0"/>
                </a:solidFill>
              </a:rPr>
              <a:t>afectan</a:t>
            </a:r>
            <a:r>
              <a:rPr lang="en-US" sz="2200" b="1" dirty="0" smtClean="0">
                <a:solidFill>
                  <a:srgbClr val="0070C0"/>
                </a:solidFill>
              </a:rPr>
              <a:t> a la </a:t>
            </a:r>
            <a:r>
              <a:rPr lang="en-US" sz="2200" b="1" dirty="0" err="1" smtClean="0">
                <a:solidFill>
                  <a:srgbClr val="0070C0"/>
                </a:solidFill>
              </a:rPr>
              <a:t>inteligencia</a:t>
            </a:r>
            <a:r>
              <a:rPr lang="en-US" sz="2200" b="1" dirty="0" smtClean="0">
                <a:solidFill>
                  <a:srgbClr val="0070C0"/>
                </a:solidFill>
              </a:rPr>
              <a:t>, </a:t>
            </a:r>
            <a:r>
              <a:rPr lang="en-US" sz="2200" b="1" dirty="0" err="1" smtClean="0">
                <a:solidFill>
                  <a:srgbClr val="0070C0"/>
                </a:solidFill>
              </a:rPr>
              <a:t>sino</a:t>
            </a:r>
            <a:r>
              <a:rPr lang="en-US" sz="2200" b="1" dirty="0" smtClean="0">
                <a:solidFill>
                  <a:srgbClr val="0070C0"/>
                </a:solidFill>
              </a:rPr>
              <a:t> a </a:t>
            </a:r>
            <a:r>
              <a:rPr lang="en-US" sz="2200" b="1" dirty="0" err="1" smtClean="0">
                <a:solidFill>
                  <a:srgbClr val="0070C0"/>
                </a:solidFill>
              </a:rPr>
              <a:t>áreas</a:t>
            </a:r>
            <a:r>
              <a:rPr lang="en-US" sz="2200" b="1" dirty="0" smtClean="0">
                <a:solidFill>
                  <a:srgbClr val="0070C0"/>
                </a:solidFill>
              </a:rPr>
              <a:t> </a:t>
            </a:r>
            <a:r>
              <a:rPr lang="en-US" sz="2200" b="1" dirty="0" err="1" smtClean="0">
                <a:solidFill>
                  <a:srgbClr val="0070C0"/>
                </a:solidFill>
              </a:rPr>
              <a:t>específicas</a:t>
            </a:r>
            <a:r>
              <a:rPr lang="en-US" sz="2200" b="1" dirty="0" smtClean="0">
                <a:solidFill>
                  <a:srgbClr val="0070C0"/>
                </a:solidFill>
              </a:rPr>
              <a:t> del </a:t>
            </a:r>
            <a:r>
              <a:rPr lang="en-US" sz="2200" b="1" dirty="0" err="1" smtClean="0">
                <a:solidFill>
                  <a:srgbClr val="0070C0"/>
                </a:solidFill>
              </a:rPr>
              <a:t>aprendizaje</a:t>
            </a:r>
            <a:r>
              <a:rPr lang="en-US" sz="2200" b="1" dirty="0" smtClean="0">
                <a:solidFill>
                  <a:srgbClr val="0070C0"/>
                </a:solidFill>
              </a:rPr>
              <a:t>:</a:t>
            </a:r>
            <a:endParaRPr lang="it-IT" sz="22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endParaRPr lang="it-IT" sz="2200" b="1" dirty="0" smtClean="0">
              <a:solidFill>
                <a:srgbClr val="0070C0"/>
              </a:solidFill>
            </a:endParaRPr>
          </a:p>
          <a:p>
            <a:r>
              <a:rPr lang="it-IT" sz="2200" b="1" dirty="0" smtClean="0">
                <a:solidFill>
                  <a:srgbClr val="FF0000"/>
                </a:solidFill>
              </a:rPr>
              <a:t>Lectura</a:t>
            </a:r>
          </a:p>
          <a:p>
            <a:r>
              <a:rPr lang="it-IT" sz="2200" b="1" dirty="0" err="1" smtClean="0">
                <a:solidFill>
                  <a:srgbClr val="FF0000"/>
                </a:solidFill>
              </a:rPr>
              <a:t>Escritura</a:t>
            </a:r>
            <a:endParaRPr lang="it-IT" sz="2200" b="1" dirty="0" smtClean="0">
              <a:solidFill>
                <a:srgbClr val="FF0000"/>
              </a:solidFill>
            </a:endParaRPr>
          </a:p>
          <a:p>
            <a:r>
              <a:rPr lang="it-IT" sz="2200" b="1" dirty="0" err="1" smtClean="0">
                <a:solidFill>
                  <a:srgbClr val="FF0000"/>
                </a:solidFill>
              </a:rPr>
              <a:t>Cálculo</a:t>
            </a:r>
            <a:endParaRPr lang="it-IT" sz="22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it-IT" sz="2200" b="1" dirty="0" smtClean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it-IT" sz="2200" b="1" dirty="0" err="1" smtClean="0">
                <a:solidFill>
                  <a:srgbClr val="0070C0"/>
                </a:solidFill>
              </a:rPr>
              <a:t>Estos</a:t>
            </a:r>
            <a:r>
              <a:rPr lang="it-IT" sz="2200" b="1" dirty="0" smtClean="0">
                <a:solidFill>
                  <a:srgbClr val="0070C0"/>
                </a:solidFill>
              </a:rPr>
              <a:t> </a:t>
            </a:r>
            <a:r>
              <a:rPr lang="it-IT" sz="2200" b="1" dirty="0" err="1" smtClean="0">
                <a:solidFill>
                  <a:srgbClr val="0070C0"/>
                </a:solidFill>
              </a:rPr>
              <a:t>trastornos</a:t>
            </a:r>
            <a:r>
              <a:rPr lang="it-IT" sz="2200" b="1" dirty="0" smtClean="0">
                <a:solidFill>
                  <a:srgbClr val="0070C0"/>
                </a:solidFill>
              </a:rPr>
              <a:t> </a:t>
            </a:r>
            <a:r>
              <a:rPr lang="it-IT" sz="2200" b="1" dirty="0" err="1" smtClean="0">
                <a:solidFill>
                  <a:srgbClr val="0070C0"/>
                </a:solidFill>
              </a:rPr>
              <a:t>tienen</a:t>
            </a:r>
            <a:r>
              <a:rPr lang="it-IT" sz="2200" b="1" dirty="0" smtClean="0">
                <a:solidFill>
                  <a:srgbClr val="0070C0"/>
                </a:solidFill>
              </a:rPr>
              <a:t> un </a:t>
            </a:r>
            <a:r>
              <a:rPr lang="it-IT" sz="2200" b="1" dirty="0" err="1" smtClean="0">
                <a:solidFill>
                  <a:srgbClr val="0070C0"/>
                </a:solidFill>
              </a:rPr>
              <a:t>carácter</a:t>
            </a:r>
            <a:r>
              <a:rPr lang="it-IT" sz="2200" b="1" dirty="0" smtClean="0">
                <a:solidFill>
                  <a:srgbClr val="0070C0"/>
                </a:solidFill>
              </a:rPr>
              <a:t> persistente.</a:t>
            </a:r>
          </a:p>
          <a:p>
            <a:pPr marL="0" indent="0" algn="just">
              <a:buNone/>
            </a:pPr>
            <a:r>
              <a:rPr lang="it-IT" sz="2200" b="1" dirty="0" smtClean="0">
                <a:solidFill>
                  <a:srgbClr val="0070C0"/>
                </a:solidFill>
              </a:rPr>
              <a:t>La dislexia es un trastorno específico del lenguaje que implica determinadas dificultades y que se puede afrontar con estrategias y herramientas apropiadas.</a:t>
            </a:r>
            <a:endParaRPr lang="it-IT" sz="2200" b="1" dirty="0">
              <a:solidFill>
                <a:srgbClr val="0070C0"/>
              </a:solidFill>
            </a:endParaRPr>
          </a:p>
        </p:txBody>
      </p:sp>
      <p:pic>
        <p:nvPicPr>
          <p:cNvPr id="10242" name="Picture 2" descr="C:\Documents and Settings\Costy\Documenti\Immagini\clip art comenius\bambini-inserimento-scuol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214290"/>
            <a:ext cx="3302000" cy="236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6782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57290" y="0"/>
            <a:ext cx="6929486" cy="1928802"/>
          </a:xfrm>
        </p:spPr>
        <p:txBody>
          <a:bodyPr>
            <a:noAutofit/>
          </a:bodyPr>
          <a:lstStyle/>
          <a:p>
            <a:r>
              <a:rPr lang="it-IT" sz="2400" b="1" dirty="0" smtClean="0">
                <a:latin typeface="+mn-lt"/>
                <a:ea typeface="+mn-ea"/>
                <a:cs typeface="+mn-cs"/>
              </a:rPr>
              <a:t/>
            </a:r>
            <a:br>
              <a:rPr lang="it-IT" sz="2400" b="1" dirty="0" smtClean="0">
                <a:latin typeface="+mn-lt"/>
                <a:ea typeface="+mn-ea"/>
                <a:cs typeface="+mn-cs"/>
              </a:rPr>
            </a:br>
            <a:r>
              <a:rPr lang="it-IT" sz="2400" b="1" dirty="0" smtClean="0">
                <a:latin typeface="+mn-lt"/>
                <a:ea typeface="+mn-ea"/>
                <a:cs typeface="+mn-cs"/>
              </a:rPr>
              <a:t/>
            </a:r>
            <a:br>
              <a:rPr lang="it-IT" sz="2400" b="1" dirty="0" smtClean="0">
                <a:latin typeface="+mn-lt"/>
                <a:ea typeface="+mn-ea"/>
                <a:cs typeface="+mn-cs"/>
              </a:rPr>
            </a:br>
            <a:r>
              <a:rPr lang="it-IT" sz="2400" b="1" dirty="0" smtClean="0">
                <a:latin typeface="+mn-lt"/>
                <a:ea typeface="+mn-ea"/>
                <a:cs typeface="+mn-cs"/>
              </a:rPr>
              <a:t/>
            </a:r>
            <a:br>
              <a:rPr lang="it-IT" sz="2400" b="1" dirty="0" smtClean="0">
                <a:latin typeface="+mn-lt"/>
                <a:ea typeface="+mn-ea"/>
                <a:cs typeface="+mn-cs"/>
              </a:rPr>
            </a:br>
            <a:r>
              <a:rPr lang="it-IT" sz="2400" b="1" dirty="0" smtClean="0">
                <a:latin typeface="+mn-lt"/>
                <a:ea typeface="+mn-ea"/>
                <a:cs typeface="+mn-cs"/>
              </a:rPr>
              <a:t/>
            </a:r>
            <a:br>
              <a:rPr lang="it-IT" sz="2400" b="1" dirty="0" smtClean="0">
                <a:latin typeface="+mn-lt"/>
                <a:ea typeface="+mn-ea"/>
                <a:cs typeface="+mn-cs"/>
              </a:rPr>
            </a:br>
            <a:r>
              <a:rPr lang="it-IT" sz="2400" b="1" dirty="0" smtClean="0">
                <a:latin typeface="+mn-lt"/>
                <a:ea typeface="+mn-ea"/>
                <a:cs typeface="+mn-cs"/>
              </a:rPr>
              <a:t/>
            </a:r>
            <a:br>
              <a:rPr lang="it-IT" sz="2400" b="1" dirty="0" smtClean="0">
                <a:latin typeface="+mn-lt"/>
                <a:ea typeface="+mn-ea"/>
                <a:cs typeface="+mn-cs"/>
              </a:rPr>
            </a:br>
            <a:r>
              <a:rPr lang="it-IT" sz="4000" dirty="0" smtClean="0"/>
              <a:t> ¿QUÉ SON LOS TRASTORNOS ESPECÍFICOS DEL LENGUAJE?</a:t>
            </a:r>
            <a:r>
              <a:rPr lang="it-IT" sz="2400" b="1" dirty="0" smtClean="0">
                <a:latin typeface="+mn-lt"/>
                <a:ea typeface="+mn-ea"/>
                <a:cs typeface="+mn-cs"/>
              </a:rPr>
              <a:t/>
            </a:r>
            <a:br>
              <a:rPr lang="it-IT" sz="2400" b="1" dirty="0" smtClean="0">
                <a:latin typeface="+mn-lt"/>
                <a:ea typeface="+mn-ea"/>
                <a:cs typeface="+mn-cs"/>
              </a:rPr>
            </a:br>
            <a:r>
              <a:rPr lang="it-IT" sz="2400" b="1" dirty="0" smtClean="0">
                <a:latin typeface="+mn-lt"/>
                <a:ea typeface="+mn-ea"/>
                <a:cs typeface="+mn-cs"/>
              </a:rPr>
              <a:t/>
            </a:r>
            <a:br>
              <a:rPr lang="it-IT" sz="2400" b="1" dirty="0" smtClean="0">
                <a:latin typeface="+mn-lt"/>
                <a:ea typeface="+mn-ea"/>
                <a:cs typeface="+mn-cs"/>
              </a:rPr>
            </a:br>
            <a:r>
              <a:rPr lang="it-IT" sz="2400" b="1" dirty="0" smtClean="0">
                <a:latin typeface="+mn-lt"/>
                <a:ea typeface="+mn-ea"/>
                <a:cs typeface="+mn-cs"/>
              </a:rPr>
              <a:t/>
            </a:r>
            <a:br>
              <a:rPr lang="it-IT" sz="2400" b="1" dirty="0" smtClean="0">
                <a:latin typeface="+mn-lt"/>
                <a:ea typeface="+mn-ea"/>
                <a:cs typeface="+mn-cs"/>
              </a:rPr>
            </a:br>
            <a:r>
              <a:rPr lang="it-IT" sz="2400" b="1" dirty="0" smtClean="0"/>
              <a:t/>
            </a:r>
            <a:br>
              <a:rPr lang="it-IT" sz="2400" b="1" dirty="0" smtClean="0"/>
            </a:br>
            <a:r>
              <a:rPr lang="it-IT" sz="2400" b="1" dirty="0" smtClean="0">
                <a:latin typeface="+mn-lt"/>
                <a:ea typeface="+mn-ea"/>
                <a:cs typeface="+mn-cs"/>
              </a:rPr>
              <a:t/>
            </a:r>
            <a:br>
              <a:rPr lang="it-IT" sz="2400" b="1" dirty="0" smtClean="0">
                <a:latin typeface="+mn-lt"/>
                <a:ea typeface="+mn-ea"/>
                <a:cs typeface="+mn-cs"/>
              </a:rPr>
            </a:br>
            <a:r>
              <a:rPr lang="it-IT" sz="2400" b="1" dirty="0" smtClean="0">
                <a:latin typeface="+mn-lt"/>
                <a:ea typeface="+mn-ea"/>
                <a:cs typeface="+mn-cs"/>
              </a:rPr>
              <a:t/>
            </a:r>
            <a:br>
              <a:rPr lang="it-IT" sz="2400" b="1" dirty="0" smtClean="0">
                <a:latin typeface="+mn-lt"/>
                <a:ea typeface="+mn-ea"/>
                <a:cs typeface="+mn-cs"/>
              </a:rPr>
            </a:br>
            <a:endParaRPr lang="it-IT" sz="2400" b="1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286380" y="1428736"/>
            <a:ext cx="3429024" cy="769441"/>
          </a:xfrm>
          <a:prstGeom prst="rect">
            <a:avLst/>
          </a:prstGeom>
          <a:noFill/>
          <a:ln w="0" cap="rnd" cmpd="sng">
            <a:noFill/>
          </a:ln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TELs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identificados</a:t>
            </a:r>
            <a:r>
              <a:rPr lang="it-IT" sz="20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it-IT" sz="2000" b="1" dirty="0" smtClean="0">
                <a:solidFill>
                  <a:srgbClr val="0070C0"/>
                </a:solidFill>
              </a:rPr>
              <a:t> </a:t>
            </a:r>
            <a:endParaRPr lang="it-IT" sz="20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1319231191"/>
              </p:ext>
            </p:extLst>
          </p:nvPr>
        </p:nvGraphicFramePr>
        <p:xfrm>
          <a:off x="4592578" y="1693349"/>
          <a:ext cx="4357718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0" y="1415920"/>
            <a:ext cx="4312674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CC0099"/>
                </a:solidFill>
              </a:rPr>
              <a:t>Los TELs no </a:t>
            </a:r>
            <a:r>
              <a:rPr lang="en-US" sz="2400" b="1" dirty="0" err="1" smtClean="0">
                <a:solidFill>
                  <a:srgbClr val="CC0099"/>
                </a:solidFill>
              </a:rPr>
              <a:t>dependen</a:t>
            </a:r>
            <a:r>
              <a:rPr lang="en-US" sz="2400" b="1" dirty="0" smtClean="0">
                <a:solidFill>
                  <a:srgbClr val="CC0099"/>
                </a:solidFill>
              </a:rPr>
              <a:t> de </a:t>
            </a:r>
            <a:r>
              <a:rPr lang="en-US" sz="2400" b="1" dirty="0" err="1" smtClean="0">
                <a:solidFill>
                  <a:srgbClr val="CC0099"/>
                </a:solidFill>
              </a:rPr>
              <a:t>factores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externos</a:t>
            </a:r>
            <a:r>
              <a:rPr lang="en-US" sz="2400" b="1" dirty="0" smtClean="0">
                <a:solidFill>
                  <a:srgbClr val="CC0099"/>
                </a:solidFill>
              </a:rPr>
              <a:t> tales </a:t>
            </a:r>
            <a:r>
              <a:rPr lang="en-US" sz="2400" b="1" dirty="0" err="1" smtClean="0">
                <a:solidFill>
                  <a:srgbClr val="CC0099"/>
                </a:solidFill>
              </a:rPr>
              <a:t>como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una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desventaja</a:t>
            </a:r>
            <a:r>
              <a:rPr lang="en-US" sz="2400" b="1" dirty="0" smtClean="0">
                <a:solidFill>
                  <a:srgbClr val="CC0099"/>
                </a:solidFill>
              </a:rPr>
              <a:t> socio-cultural o </a:t>
            </a:r>
            <a:r>
              <a:rPr lang="en-US" sz="2400" b="1" dirty="0" err="1" smtClean="0">
                <a:solidFill>
                  <a:srgbClr val="CC0099"/>
                </a:solidFill>
              </a:rPr>
              <a:t>una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pobre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escolarización</a:t>
            </a:r>
            <a:r>
              <a:rPr lang="en-US" sz="2400" b="1" dirty="0" smtClean="0">
                <a:solidFill>
                  <a:srgbClr val="CC0099"/>
                </a:solidFill>
              </a:rPr>
              <a:t>, </a:t>
            </a:r>
            <a:r>
              <a:rPr lang="en-US" sz="2400" b="1" dirty="0" err="1" smtClean="0">
                <a:solidFill>
                  <a:srgbClr val="CC0099"/>
                </a:solidFill>
              </a:rPr>
              <a:t>una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discapacidad</a:t>
            </a:r>
            <a:r>
              <a:rPr lang="en-US" sz="2400" b="1" dirty="0" smtClean="0">
                <a:solidFill>
                  <a:srgbClr val="CC0099"/>
                </a:solidFill>
              </a:rPr>
              <a:t> sensorial o mental, </a:t>
            </a:r>
            <a:r>
              <a:rPr lang="en-US" sz="2400" b="1" dirty="0" err="1" smtClean="0">
                <a:solidFill>
                  <a:srgbClr val="CC0099"/>
                </a:solidFill>
              </a:rPr>
              <a:t>sino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que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están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relacionados</a:t>
            </a:r>
            <a:r>
              <a:rPr lang="en-US" sz="2400" b="1" dirty="0" smtClean="0">
                <a:solidFill>
                  <a:srgbClr val="CC0099"/>
                </a:solidFill>
              </a:rPr>
              <a:t> con un mal </a:t>
            </a:r>
            <a:r>
              <a:rPr lang="en-US" sz="2400" b="1" dirty="0" err="1" smtClean="0">
                <a:solidFill>
                  <a:srgbClr val="CC0099"/>
                </a:solidFill>
              </a:rPr>
              <a:t>funcionamiento</a:t>
            </a:r>
            <a:r>
              <a:rPr lang="en-US" sz="2400" b="1" dirty="0" smtClean="0">
                <a:solidFill>
                  <a:srgbClr val="CC0099"/>
                </a:solidFill>
              </a:rPr>
              <a:t> del </a:t>
            </a:r>
            <a:r>
              <a:rPr lang="en-US" sz="2400" b="1" dirty="0" err="1" smtClean="0">
                <a:solidFill>
                  <a:srgbClr val="CC0099"/>
                </a:solidFill>
              </a:rPr>
              <a:t>sistema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nervioso</a:t>
            </a:r>
            <a:r>
              <a:rPr lang="en-US" sz="2400" b="1" dirty="0" smtClean="0">
                <a:solidFill>
                  <a:srgbClr val="CC0099"/>
                </a:solidFill>
              </a:rPr>
              <a:t> central.</a:t>
            </a:r>
            <a:endParaRPr lang="it-IT" sz="2400" b="1" dirty="0" smtClean="0">
              <a:solidFill>
                <a:srgbClr val="CC0099"/>
              </a:solidFill>
            </a:endParaRPr>
          </a:p>
          <a:p>
            <a:pPr algn="just"/>
            <a:r>
              <a:rPr lang="en-US" sz="2400" b="1" dirty="0" smtClean="0">
                <a:solidFill>
                  <a:srgbClr val="CC0099"/>
                </a:solidFill>
              </a:rPr>
              <a:t>El </a:t>
            </a:r>
            <a:r>
              <a:rPr lang="en-US" sz="2400" b="1" dirty="0" err="1" smtClean="0">
                <a:solidFill>
                  <a:srgbClr val="CC0099"/>
                </a:solidFill>
              </a:rPr>
              <a:t>estudiante</a:t>
            </a:r>
            <a:r>
              <a:rPr lang="en-US" sz="2400" b="1" dirty="0" smtClean="0">
                <a:solidFill>
                  <a:srgbClr val="CC0099"/>
                </a:solidFill>
              </a:rPr>
              <a:t>, </a:t>
            </a:r>
            <a:r>
              <a:rPr lang="en-US" sz="2400" b="1" dirty="0" err="1" smtClean="0">
                <a:solidFill>
                  <a:srgbClr val="CC0099"/>
                </a:solidFill>
              </a:rPr>
              <a:t>recibiendo</a:t>
            </a:r>
            <a:r>
              <a:rPr lang="en-US" sz="2400" b="1" dirty="0" smtClean="0">
                <a:solidFill>
                  <a:srgbClr val="CC0099"/>
                </a:solidFill>
              </a:rPr>
              <a:t> un </a:t>
            </a:r>
            <a:r>
              <a:rPr lang="en-US" sz="2400" b="1" dirty="0" err="1" smtClean="0">
                <a:solidFill>
                  <a:srgbClr val="CC0099"/>
                </a:solidFill>
              </a:rPr>
              <a:t>apoyo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adecuado</a:t>
            </a:r>
            <a:r>
              <a:rPr lang="en-US" sz="2400" b="1" dirty="0" smtClean="0">
                <a:solidFill>
                  <a:srgbClr val="CC0099"/>
                </a:solidFill>
              </a:rPr>
              <a:t>, </a:t>
            </a:r>
            <a:r>
              <a:rPr lang="en-US" sz="2400" b="1" dirty="0" err="1" smtClean="0">
                <a:solidFill>
                  <a:srgbClr val="CC0099"/>
                </a:solidFill>
              </a:rPr>
              <a:t>puede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mitigar</a:t>
            </a:r>
            <a:r>
              <a:rPr lang="en-US" sz="2400" b="1" dirty="0" smtClean="0">
                <a:solidFill>
                  <a:srgbClr val="CC0099"/>
                </a:solidFill>
              </a:rPr>
              <a:t> y </a:t>
            </a:r>
            <a:r>
              <a:rPr lang="en-US" sz="2400" b="1" dirty="0" err="1" smtClean="0">
                <a:solidFill>
                  <a:srgbClr val="CC0099"/>
                </a:solidFill>
              </a:rPr>
              <a:t>compensar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esta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alteración</a:t>
            </a:r>
            <a:r>
              <a:rPr lang="en-US" sz="2400" b="1" dirty="0" smtClean="0">
                <a:solidFill>
                  <a:srgbClr val="CC0099"/>
                </a:solidFill>
              </a:rPr>
              <a:t> y </a:t>
            </a:r>
            <a:r>
              <a:rPr lang="en-US" sz="2400" b="1" dirty="0" err="1" smtClean="0">
                <a:solidFill>
                  <a:srgbClr val="CC0099"/>
                </a:solidFill>
              </a:rPr>
              <a:t>lograr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todos</a:t>
            </a:r>
            <a:r>
              <a:rPr lang="en-US" sz="2400" b="1" dirty="0" smtClean="0">
                <a:solidFill>
                  <a:srgbClr val="CC0099"/>
                </a:solidFill>
              </a:rPr>
              <a:t> los </a:t>
            </a:r>
            <a:r>
              <a:rPr lang="en-US" sz="2400" b="1" dirty="0" err="1" smtClean="0">
                <a:solidFill>
                  <a:srgbClr val="CC0099"/>
                </a:solidFill>
              </a:rPr>
              <a:t>objetivos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 err="1" smtClean="0">
                <a:solidFill>
                  <a:srgbClr val="CC0099"/>
                </a:solidFill>
              </a:rPr>
              <a:t>planteados</a:t>
            </a:r>
            <a:r>
              <a:rPr lang="en-US" sz="2400" b="1" dirty="0" smtClean="0">
                <a:solidFill>
                  <a:srgbClr val="CC0099"/>
                </a:solidFill>
              </a:rPr>
              <a:t>.</a:t>
            </a:r>
            <a:endParaRPr lang="it-IT" sz="2400" b="1" dirty="0" smtClean="0">
              <a:solidFill>
                <a:srgbClr val="CC0099"/>
              </a:solidFill>
            </a:endParaRPr>
          </a:p>
          <a:p>
            <a:pPr algn="just"/>
            <a:r>
              <a:rPr lang="it-IT" sz="2400" b="1" dirty="0" smtClean="0">
                <a:solidFill>
                  <a:srgbClr val="CC0099"/>
                </a:solidFill>
              </a:rPr>
              <a:t> </a:t>
            </a:r>
          </a:p>
          <a:p>
            <a:pPr algn="just"/>
            <a:r>
              <a:rPr lang="it-IT" sz="2400" b="1" dirty="0" smtClean="0">
                <a:solidFill>
                  <a:srgbClr val="CC0099"/>
                </a:solidFill>
              </a:rPr>
              <a:t/>
            </a:r>
            <a:br>
              <a:rPr lang="it-IT" sz="2400" b="1" dirty="0" smtClean="0">
                <a:solidFill>
                  <a:srgbClr val="CC0099"/>
                </a:solidFill>
              </a:rPr>
            </a:br>
            <a:endParaRPr lang="it-IT" sz="2400" dirty="0">
              <a:solidFill>
                <a:srgbClr val="CC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007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it-IT" sz="4800" dirty="0" smtClean="0"/>
              <a:t>¿QUÉ ES LA DISLEXIA?</a:t>
            </a:r>
            <a:endParaRPr lang="it-IT" sz="4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103297"/>
            <a:ext cx="5857916" cy="4714908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it-IT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it-IT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9800" b="1" dirty="0" smtClean="0">
                <a:solidFill>
                  <a:srgbClr val="FF0000"/>
                </a:solidFill>
              </a:rPr>
              <a:t>CARACTERÍSTICAS</a:t>
            </a:r>
          </a:p>
          <a:p>
            <a:pPr algn="just"/>
            <a:r>
              <a:rPr lang="en-US" sz="9600" b="1" dirty="0" smtClean="0">
                <a:solidFill>
                  <a:srgbClr val="0070C0"/>
                </a:solidFill>
              </a:rPr>
              <a:t>El </a:t>
            </a:r>
            <a:r>
              <a:rPr lang="en-US" sz="9600" b="1" dirty="0" err="1" smtClean="0">
                <a:solidFill>
                  <a:srgbClr val="0070C0"/>
                </a:solidFill>
              </a:rPr>
              <a:t>trastorno</a:t>
            </a:r>
            <a:r>
              <a:rPr lang="en-US" sz="9600" b="1" dirty="0" smtClean="0">
                <a:solidFill>
                  <a:srgbClr val="0070C0"/>
                </a:solidFill>
              </a:rPr>
              <a:t> de la </a:t>
            </a:r>
            <a:r>
              <a:rPr lang="en-US" sz="9600" b="1" dirty="0" err="1" smtClean="0">
                <a:solidFill>
                  <a:srgbClr val="0070C0"/>
                </a:solidFill>
              </a:rPr>
              <a:t>dislexia</a:t>
            </a:r>
            <a:r>
              <a:rPr lang="en-US" sz="9600" b="1" dirty="0" smtClean="0">
                <a:solidFill>
                  <a:srgbClr val="0070C0"/>
                </a:solidFill>
              </a:rPr>
              <a:t> se </a:t>
            </a:r>
            <a:r>
              <a:rPr lang="en-US" sz="9600" b="1" dirty="0" err="1" smtClean="0">
                <a:solidFill>
                  <a:srgbClr val="0070C0"/>
                </a:solidFill>
              </a:rPr>
              <a:t>debe</a:t>
            </a:r>
            <a:r>
              <a:rPr lang="en-US" sz="9600" b="1" dirty="0" smtClean="0">
                <a:solidFill>
                  <a:srgbClr val="0070C0"/>
                </a:solidFill>
              </a:rPr>
              <a:t> a la </a:t>
            </a:r>
            <a:r>
              <a:rPr lang="en-US" sz="9600" b="1" dirty="0" err="1" smtClean="0">
                <a:solidFill>
                  <a:srgbClr val="0070C0"/>
                </a:solidFill>
              </a:rPr>
              <a:t>alteración</a:t>
            </a:r>
            <a:r>
              <a:rPr lang="en-US" sz="9600" b="1" dirty="0" smtClean="0">
                <a:solidFill>
                  <a:srgbClr val="0070C0"/>
                </a:solidFill>
              </a:rPr>
              <a:t> de un gen en el </a:t>
            </a:r>
            <a:r>
              <a:rPr lang="en-US" sz="9600" b="1" dirty="0" err="1" smtClean="0">
                <a:solidFill>
                  <a:srgbClr val="0070C0"/>
                </a:solidFill>
              </a:rPr>
              <a:t>cromosoma</a:t>
            </a:r>
            <a:r>
              <a:rPr lang="en-US" sz="9600" b="1" dirty="0" smtClean="0">
                <a:solidFill>
                  <a:srgbClr val="0070C0"/>
                </a:solidFill>
              </a:rPr>
              <a:t> 6, </a:t>
            </a:r>
            <a:r>
              <a:rPr lang="en-US" sz="9600" b="1" dirty="0" err="1" smtClean="0">
                <a:solidFill>
                  <a:srgbClr val="0070C0"/>
                </a:solidFill>
              </a:rPr>
              <a:t>causando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>
                <a:solidFill>
                  <a:srgbClr val="0070C0"/>
                </a:solidFill>
              </a:rPr>
              <a:t>una</a:t>
            </a:r>
            <a:r>
              <a:rPr lang="en-US" sz="9600" b="1" dirty="0">
                <a:solidFill>
                  <a:srgbClr val="0070C0"/>
                </a:solidFill>
              </a:rPr>
              <a:t> </a:t>
            </a:r>
            <a:r>
              <a:rPr lang="en-US" sz="9600" b="1" dirty="0" err="1">
                <a:solidFill>
                  <a:srgbClr val="0070C0"/>
                </a:solidFill>
              </a:rPr>
              <a:t>dificultad</a:t>
            </a:r>
            <a:r>
              <a:rPr lang="en-US" sz="9600" b="1" dirty="0">
                <a:solidFill>
                  <a:srgbClr val="0070C0"/>
                </a:solidFill>
              </a:rPr>
              <a:t> en el </a:t>
            </a:r>
            <a:r>
              <a:rPr lang="en-US" sz="9600" b="1" dirty="0" err="1">
                <a:solidFill>
                  <a:srgbClr val="0070C0"/>
                </a:solidFill>
              </a:rPr>
              <a:t>reconocimiento</a:t>
            </a:r>
            <a:r>
              <a:rPr lang="en-US" sz="9600" b="1" dirty="0">
                <a:solidFill>
                  <a:srgbClr val="0070C0"/>
                </a:solidFill>
              </a:rPr>
              <a:t> de </a:t>
            </a:r>
            <a:r>
              <a:rPr lang="en-US" sz="9600" b="1" dirty="0" err="1">
                <a:solidFill>
                  <a:srgbClr val="0070C0"/>
                </a:solidFill>
              </a:rPr>
              <a:t>grafemas</a:t>
            </a:r>
            <a:r>
              <a:rPr lang="en-US" sz="9600" b="1" dirty="0">
                <a:solidFill>
                  <a:srgbClr val="0070C0"/>
                </a:solidFill>
              </a:rPr>
              <a:t> y </a:t>
            </a:r>
            <a:r>
              <a:rPr lang="en-US" sz="9600" b="1" dirty="0" smtClean="0">
                <a:solidFill>
                  <a:srgbClr val="0070C0"/>
                </a:solidFill>
              </a:rPr>
              <a:t>en la </a:t>
            </a:r>
            <a:r>
              <a:rPr lang="en-US" sz="9600" b="1" dirty="0" err="1">
                <a:solidFill>
                  <a:srgbClr val="0070C0"/>
                </a:solidFill>
              </a:rPr>
              <a:t>traducción</a:t>
            </a:r>
            <a:r>
              <a:rPr lang="en-US" sz="9600" b="1" dirty="0">
                <a:solidFill>
                  <a:srgbClr val="0070C0"/>
                </a:solidFill>
              </a:rPr>
              <a:t> </a:t>
            </a:r>
            <a:r>
              <a:rPr lang="en-US" sz="9600" b="1" dirty="0" smtClean="0">
                <a:solidFill>
                  <a:srgbClr val="0070C0"/>
                </a:solidFill>
              </a:rPr>
              <a:t>de </a:t>
            </a:r>
            <a:r>
              <a:rPr lang="en-US" sz="9600" b="1" dirty="0" err="1" smtClean="0">
                <a:solidFill>
                  <a:srgbClr val="0070C0"/>
                </a:solidFill>
              </a:rPr>
              <a:t>éstos</a:t>
            </a:r>
            <a:r>
              <a:rPr lang="en-US" sz="9600" b="1" dirty="0" smtClean="0">
                <a:solidFill>
                  <a:srgbClr val="0070C0"/>
                </a:solidFill>
              </a:rPr>
              <a:t> en </a:t>
            </a:r>
            <a:r>
              <a:rPr lang="en-US" sz="9600" b="1" dirty="0" err="1" smtClean="0">
                <a:solidFill>
                  <a:srgbClr val="0070C0"/>
                </a:solidFill>
              </a:rPr>
              <a:t>fonemas</a:t>
            </a:r>
            <a:r>
              <a:rPr lang="en-US" sz="9600" b="1" dirty="0" smtClean="0">
                <a:solidFill>
                  <a:srgbClr val="0070C0"/>
                </a:solidFill>
              </a:rPr>
              <a:t>, </a:t>
            </a:r>
            <a:r>
              <a:rPr lang="en-US" sz="9600" b="1" dirty="0">
                <a:solidFill>
                  <a:srgbClr val="0070C0"/>
                </a:solidFill>
              </a:rPr>
              <a:t>y </a:t>
            </a:r>
            <a:r>
              <a:rPr lang="en-US" sz="9600" b="1" dirty="0" err="1" smtClean="0">
                <a:solidFill>
                  <a:srgbClr val="0070C0"/>
                </a:solidFill>
              </a:rPr>
              <a:t>viceversa</a:t>
            </a:r>
            <a:r>
              <a:rPr lang="en-US" sz="9600" b="1" dirty="0" smtClean="0">
                <a:solidFill>
                  <a:srgbClr val="0070C0"/>
                </a:solidFill>
              </a:rPr>
              <a:t>. </a:t>
            </a:r>
            <a:r>
              <a:rPr lang="en-US" sz="9600" b="1" dirty="0" err="1" smtClean="0">
                <a:solidFill>
                  <a:srgbClr val="0070C0"/>
                </a:solidFill>
              </a:rPr>
              <a:t>Es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más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común</a:t>
            </a:r>
            <a:r>
              <a:rPr lang="en-US" sz="9600" b="1" dirty="0" smtClean="0">
                <a:solidFill>
                  <a:srgbClr val="0070C0"/>
                </a:solidFill>
              </a:rPr>
              <a:t> en los hombres </a:t>
            </a:r>
            <a:r>
              <a:rPr lang="en-US" sz="9600" b="1" dirty="0" err="1" smtClean="0">
                <a:solidFill>
                  <a:srgbClr val="0070C0"/>
                </a:solidFill>
              </a:rPr>
              <a:t>que</a:t>
            </a:r>
            <a:r>
              <a:rPr lang="en-US" sz="9600" b="1" dirty="0" smtClean="0">
                <a:solidFill>
                  <a:srgbClr val="0070C0"/>
                </a:solidFill>
              </a:rPr>
              <a:t> en </a:t>
            </a:r>
            <a:r>
              <a:rPr lang="en-US" sz="9600" b="1" dirty="0" err="1" smtClean="0">
                <a:solidFill>
                  <a:srgbClr val="0070C0"/>
                </a:solidFill>
              </a:rPr>
              <a:t>las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mujeres</a:t>
            </a:r>
            <a:r>
              <a:rPr lang="en-US" sz="9600" b="1" dirty="0" smtClean="0">
                <a:solidFill>
                  <a:srgbClr val="0070C0"/>
                </a:solidFill>
              </a:rPr>
              <a:t>. </a:t>
            </a:r>
          </a:p>
          <a:p>
            <a:pPr algn="just"/>
            <a:r>
              <a:rPr lang="en-US" sz="9600" b="1" dirty="0" smtClean="0">
                <a:solidFill>
                  <a:srgbClr val="0070C0"/>
                </a:solidFill>
              </a:rPr>
              <a:t>En la </a:t>
            </a:r>
            <a:r>
              <a:rPr lang="en-US" sz="9600" b="1" dirty="0" err="1" smtClean="0">
                <a:solidFill>
                  <a:srgbClr val="0070C0"/>
                </a:solidFill>
              </a:rPr>
              <a:t>mayoría</a:t>
            </a:r>
            <a:r>
              <a:rPr lang="en-US" sz="9600" b="1" dirty="0" smtClean="0">
                <a:solidFill>
                  <a:srgbClr val="0070C0"/>
                </a:solidFill>
              </a:rPr>
              <a:t> de los </a:t>
            </a:r>
            <a:r>
              <a:rPr lang="en-US" sz="9600" b="1" dirty="0" err="1" smtClean="0">
                <a:solidFill>
                  <a:srgbClr val="0070C0"/>
                </a:solidFill>
              </a:rPr>
              <a:t>casos</a:t>
            </a:r>
            <a:r>
              <a:rPr lang="en-US" sz="9600" b="1" dirty="0" smtClean="0">
                <a:solidFill>
                  <a:srgbClr val="0070C0"/>
                </a:solidFill>
              </a:rPr>
              <a:t>, ante la </a:t>
            </a:r>
            <a:r>
              <a:rPr lang="en-US" sz="9600" b="1" dirty="0" err="1" smtClean="0">
                <a:solidFill>
                  <a:srgbClr val="0070C0"/>
                </a:solidFill>
              </a:rPr>
              <a:t>presencia</a:t>
            </a:r>
            <a:r>
              <a:rPr lang="en-US" sz="9600" b="1" dirty="0" smtClean="0">
                <a:solidFill>
                  <a:srgbClr val="0070C0"/>
                </a:solidFill>
              </a:rPr>
              <a:t> de un </a:t>
            </a:r>
            <a:r>
              <a:rPr lang="en-US" sz="9600" b="1" dirty="0" err="1" smtClean="0">
                <a:solidFill>
                  <a:srgbClr val="0070C0"/>
                </a:solidFill>
              </a:rPr>
              <a:t>estudiante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disléxico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suele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haber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también</a:t>
            </a:r>
            <a:r>
              <a:rPr lang="en-US" sz="9600" b="1" dirty="0" smtClean="0">
                <a:solidFill>
                  <a:srgbClr val="0070C0"/>
                </a:solidFill>
              </a:rPr>
              <a:t> un progenitor u </a:t>
            </a:r>
            <a:r>
              <a:rPr lang="en-US" sz="9600" b="1" dirty="0" err="1" smtClean="0">
                <a:solidFill>
                  <a:srgbClr val="0070C0"/>
                </a:solidFill>
              </a:rPr>
              <a:t>otro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antecesor</a:t>
            </a:r>
            <a:r>
              <a:rPr lang="en-US" sz="9600" b="1" dirty="0" smtClean="0">
                <a:solidFill>
                  <a:srgbClr val="0070C0"/>
                </a:solidFill>
              </a:rPr>
              <a:t> con el </a:t>
            </a:r>
            <a:r>
              <a:rPr lang="en-US" sz="9600" b="1" dirty="0" err="1" smtClean="0">
                <a:solidFill>
                  <a:srgbClr val="0070C0"/>
                </a:solidFill>
              </a:rPr>
              <a:t>mismo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trastorno</a:t>
            </a:r>
            <a:r>
              <a:rPr lang="en-US" sz="9600" b="1" dirty="0" smtClean="0">
                <a:solidFill>
                  <a:srgbClr val="0070C0"/>
                </a:solidFill>
              </a:rPr>
              <a:t>.</a:t>
            </a:r>
            <a:endParaRPr lang="it-IT" sz="9600" b="1" dirty="0" smtClean="0">
              <a:solidFill>
                <a:srgbClr val="0070C0"/>
              </a:solidFill>
            </a:endParaRPr>
          </a:p>
          <a:p>
            <a:pPr algn="just"/>
            <a:r>
              <a:rPr lang="en-US" sz="9600" b="1" dirty="0" smtClean="0">
                <a:solidFill>
                  <a:srgbClr val="0070C0"/>
                </a:solidFill>
              </a:rPr>
              <a:t>A </a:t>
            </a:r>
            <a:r>
              <a:rPr lang="en-US" sz="9600" b="1" dirty="0" err="1" smtClean="0">
                <a:solidFill>
                  <a:srgbClr val="0070C0"/>
                </a:solidFill>
              </a:rPr>
              <a:t>diferencia</a:t>
            </a:r>
            <a:r>
              <a:rPr lang="en-US" sz="9600" b="1" dirty="0" smtClean="0">
                <a:solidFill>
                  <a:srgbClr val="0070C0"/>
                </a:solidFill>
              </a:rPr>
              <a:t> de </a:t>
            </a:r>
            <a:r>
              <a:rPr lang="en-US" sz="9600" b="1" dirty="0" err="1" smtClean="0">
                <a:solidFill>
                  <a:srgbClr val="0070C0"/>
                </a:solidFill>
              </a:rPr>
              <a:t>otros</a:t>
            </a:r>
            <a:r>
              <a:rPr lang="en-US" sz="9600" b="1" dirty="0" smtClean="0">
                <a:solidFill>
                  <a:srgbClr val="0070C0"/>
                </a:solidFill>
              </a:rPr>
              <a:t> TELs, la </a:t>
            </a:r>
            <a:r>
              <a:rPr lang="en-US" sz="9600" b="1" dirty="0" err="1" smtClean="0">
                <a:solidFill>
                  <a:srgbClr val="0070C0"/>
                </a:solidFill>
              </a:rPr>
              <a:t>dislexia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implica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una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dificultad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específica</a:t>
            </a:r>
            <a:r>
              <a:rPr lang="en-US" sz="9600" b="1" dirty="0" smtClean="0">
                <a:solidFill>
                  <a:srgbClr val="0070C0"/>
                </a:solidFill>
              </a:rPr>
              <a:t> en la </a:t>
            </a:r>
            <a:r>
              <a:rPr lang="en-US" sz="9600" b="1" dirty="0" err="1" smtClean="0">
                <a:solidFill>
                  <a:srgbClr val="0070C0"/>
                </a:solidFill>
              </a:rPr>
              <a:t>lectura</a:t>
            </a:r>
            <a:r>
              <a:rPr lang="en-US" sz="9600" b="1" dirty="0" smtClean="0">
                <a:solidFill>
                  <a:srgbClr val="0070C0"/>
                </a:solidFill>
              </a:rPr>
              <a:t> en </a:t>
            </a:r>
            <a:r>
              <a:rPr lang="en-US" sz="9600" b="1" dirty="0" err="1" smtClean="0">
                <a:solidFill>
                  <a:srgbClr val="0070C0"/>
                </a:solidFill>
              </a:rPr>
              <a:t>voz</a:t>
            </a:r>
            <a:r>
              <a:rPr lang="en-US" sz="9600" b="1" dirty="0" smtClean="0">
                <a:solidFill>
                  <a:srgbClr val="0070C0"/>
                </a:solidFill>
              </a:rPr>
              <a:t> </a:t>
            </a:r>
            <a:r>
              <a:rPr lang="en-US" sz="9600" b="1" dirty="0" err="1" smtClean="0">
                <a:solidFill>
                  <a:srgbClr val="0070C0"/>
                </a:solidFill>
              </a:rPr>
              <a:t>alta</a:t>
            </a:r>
            <a:r>
              <a:rPr lang="en-US" sz="9600" b="1" dirty="0" smtClean="0">
                <a:solidFill>
                  <a:srgbClr val="0070C0"/>
                </a:solidFill>
              </a:rPr>
              <a:t> y en la </a:t>
            </a:r>
            <a:r>
              <a:rPr lang="en-US" sz="9600" b="1" dirty="0" err="1" smtClean="0">
                <a:solidFill>
                  <a:srgbClr val="0070C0"/>
                </a:solidFill>
              </a:rPr>
              <a:t>comprensión</a:t>
            </a:r>
            <a:r>
              <a:rPr lang="en-US" sz="9600" b="1" dirty="0" smtClean="0">
                <a:solidFill>
                  <a:srgbClr val="0070C0"/>
                </a:solidFill>
              </a:rPr>
              <a:t> del </a:t>
            </a:r>
            <a:r>
              <a:rPr lang="en-US" sz="9600" b="1" dirty="0" err="1" smtClean="0">
                <a:solidFill>
                  <a:srgbClr val="0070C0"/>
                </a:solidFill>
              </a:rPr>
              <a:t>texto</a:t>
            </a:r>
            <a:r>
              <a:rPr lang="en-US" sz="9600" b="1" dirty="0" smtClean="0">
                <a:solidFill>
                  <a:srgbClr val="0070C0"/>
                </a:solidFill>
              </a:rPr>
              <a:t>.</a:t>
            </a:r>
            <a:endParaRPr lang="it-IT" sz="96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endParaRPr lang="it-IT" sz="9600" b="1" dirty="0" smtClean="0"/>
          </a:p>
          <a:p>
            <a:pPr algn="just">
              <a:buNone/>
            </a:pPr>
            <a:r>
              <a:rPr lang="it-IT" sz="9600" b="1" dirty="0" smtClean="0"/>
              <a:t> </a:t>
            </a:r>
            <a:endParaRPr lang="it-IT" sz="9600" b="1" dirty="0"/>
          </a:p>
        </p:txBody>
      </p:sp>
      <p:pic>
        <p:nvPicPr>
          <p:cNvPr id="4098" name="Picture 2" descr="C:\Documents and Settings\Costy\Documenti\Immagini\clip art comenius\clipart_studen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078520" y="3000372"/>
            <a:ext cx="3065480" cy="3467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5062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43108" y="285728"/>
            <a:ext cx="4929222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>
                <a:solidFill>
                  <a:srgbClr val="FF0000"/>
                </a:solidFill>
              </a:rPr>
              <a:t>¿VERDADERO O FALSO?</a:t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844089"/>
              </p:ext>
            </p:extLst>
          </p:nvPr>
        </p:nvGraphicFramePr>
        <p:xfrm>
          <a:off x="1149398" y="1691891"/>
          <a:ext cx="7064397" cy="4283939"/>
        </p:xfrm>
        <a:graphic>
          <a:graphicData uri="http://schemas.openxmlformats.org/drawingml/2006/table">
            <a:tbl>
              <a:tblPr lastCol="1" bandCol="1">
                <a:tableStyleId>{2D5ABB26-0587-4C30-8999-92F81FD0307C}</a:tableStyleId>
              </a:tblPr>
              <a:tblGrid>
                <a:gridCol w="5613622"/>
                <a:gridCol w="768989"/>
                <a:gridCol w="681786"/>
              </a:tblGrid>
              <a:tr h="212941">
                <a:tc>
                  <a:txBody>
                    <a:bodyPr/>
                    <a:lstStyle/>
                    <a:p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err="1" smtClean="0">
                          <a:solidFill>
                            <a:srgbClr val="FF0000"/>
                          </a:solidFill>
                          <a:latin typeface="+mn-lt"/>
                        </a:rPr>
                        <a:t>True</a:t>
                      </a:r>
                      <a:endParaRPr lang="it-IT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False</a:t>
                      </a:r>
                      <a:endParaRPr lang="it-IT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Los </a:t>
                      </a:r>
                      <a:r>
                        <a:rPr lang="en-US" b="1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individuos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con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dislexia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no son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inteligentes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it-IT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x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04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Los </a:t>
                      </a:r>
                      <a:r>
                        <a:rPr lang="en-US" b="1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individuos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 </a:t>
                      </a:r>
                      <a:r>
                        <a:rPr lang="en-US" b="1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disléxicos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 no </a:t>
                      </a:r>
                      <a:r>
                        <a:rPr lang="en-US" b="1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pueden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 </a:t>
                      </a:r>
                      <a:r>
                        <a:rPr lang="en-US" b="1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poner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 en </a:t>
                      </a:r>
                      <a:r>
                        <a:rPr lang="en-US" b="1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marcha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 </a:t>
                      </a:r>
                      <a:r>
                        <a:rPr lang="en-US" b="1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estrategias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 de </a:t>
                      </a:r>
                      <a:r>
                        <a:rPr lang="en-US" b="1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resolución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 de </a:t>
                      </a:r>
                      <a:r>
                        <a:rPr lang="en-US" b="1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problemas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it-IT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x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32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La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escritura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espejo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es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un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síntoma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de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dislexia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x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56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Los </a:t>
                      </a:r>
                      <a:r>
                        <a:rPr lang="en-US" b="1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individuos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disléxicos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no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pueden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comprender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un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texto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x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569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La dislexia desaparece</a:t>
                      </a:r>
                      <a:r>
                        <a:rPr lang="it-IT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con la edad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x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564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La </a:t>
                      </a:r>
                      <a:r>
                        <a:rPr lang="en-US" b="1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gimnasia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 ocular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atenúa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la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dislexia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x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564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A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los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individuos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disléxicos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no les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gusta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leer en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voz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+mn-lt"/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rgbClr val="0070C0"/>
                          </a:solidFill>
                          <a:latin typeface="+mn-lt"/>
                        </a:rPr>
                        <a:t>alta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x</a:t>
                      </a:r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it-IT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6632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Costy\Documenti\Immagini\clip art comenius\clipart-scuola0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55541"/>
            <a:ext cx="2000264" cy="2357405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96750" y="357166"/>
            <a:ext cx="7447250" cy="100013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¿CÓMO IDENTIFICAR LA DISLEXIA?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412946"/>
            <a:ext cx="4500562" cy="46513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dirty="0" err="1" smtClean="0">
                <a:solidFill>
                  <a:srgbClr val="FF0000"/>
                </a:solidFill>
              </a:rPr>
              <a:t>Señales</a:t>
            </a:r>
            <a:r>
              <a:rPr lang="en-US" sz="1800" b="1" dirty="0" smtClean="0">
                <a:solidFill>
                  <a:srgbClr val="FF0000"/>
                </a:solidFill>
              </a:rPr>
              <a:t> de </a:t>
            </a:r>
            <a:r>
              <a:rPr lang="en-US" sz="1800" b="1" dirty="0" err="1" smtClean="0">
                <a:solidFill>
                  <a:srgbClr val="FF0000"/>
                </a:solidFill>
              </a:rPr>
              <a:t>alerta</a:t>
            </a:r>
            <a:r>
              <a:rPr lang="en-US" sz="1800" b="1" dirty="0" smtClean="0">
                <a:solidFill>
                  <a:srgbClr val="FF0000"/>
                </a:solidFill>
              </a:rPr>
              <a:t> en el </a:t>
            </a:r>
            <a:r>
              <a:rPr lang="en-US" sz="1800" b="1" dirty="0" err="1" smtClean="0">
                <a:solidFill>
                  <a:srgbClr val="FF0000"/>
                </a:solidFill>
              </a:rPr>
              <a:t>comportamiento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r>
              <a:rPr lang="en-US" sz="1800" b="1" dirty="0" err="1" smtClean="0">
                <a:solidFill>
                  <a:srgbClr val="0070C0"/>
                </a:solidFill>
              </a:rPr>
              <a:t>Dificultad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persistente</a:t>
            </a:r>
            <a:r>
              <a:rPr lang="en-US" sz="1800" b="1" dirty="0" smtClean="0">
                <a:solidFill>
                  <a:srgbClr val="0070C0"/>
                </a:solidFill>
              </a:rPr>
              <a:t> en </a:t>
            </a:r>
            <a:r>
              <a:rPr lang="en-US" sz="1800" b="1" dirty="0" err="1" smtClean="0">
                <a:solidFill>
                  <a:srgbClr val="0070C0"/>
                </a:solidFill>
              </a:rPr>
              <a:t>diferenciar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izquierda-derecha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r>
              <a:rPr lang="en-US" sz="1800" b="1" dirty="0" err="1" smtClean="0">
                <a:solidFill>
                  <a:srgbClr val="0070C0"/>
                </a:solidFill>
              </a:rPr>
              <a:t>Demasiado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rápido</a:t>
            </a:r>
            <a:r>
              <a:rPr lang="en-US" sz="1800" b="1" dirty="0" smtClean="0">
                <a:solidFill>
                  <a:srgbClr val="0070C0"/>
                </a:solidFill>
              </a:rPr>
              <a:t> o </a:t>
            </a:r>
            <a:r>
              <a:rPr lang="en-US" sz="1800" b="1" dirty="0" err="1" smtClean="0">
                <a:solidFill>
                  <a:srgbClr val="0070C0"/>
                </a:solidFill>
              </a:rPr>
              <a:t>demasiado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despacio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r>
              <a:rPr lang="en-US" sz="1800" b="1" dirty="0" err="1" smtClean="0">
                <a:solidFill>
                  <a:srgbClr val="0070C0"/>
                </a:solidFill>
              </a:rPr>
              <a:t>Reemplazo</a:t>
            </a:r>
            <a:r>
              <a:rPr lang="en-US" sz="1800" b="1" dirty="0" smtClean="0">
                <a:solidFill>
                  <a:srgbClr val="0070C0"/>
                </a:solidFill>
              </a:rPr>
              <a:t> de </a:t>
            </a:r>
            <a:r>
              <a:rPr lang="en-US" sz="1800" b="1" dirty="0" err="1" smtClean="0">
                <a:solidFill>
                  <a:srgbClr val="0070C0"/>
                </a:solidFill>
              </a:rPr>
              <a:t>sonidos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parecidos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r>
              <a:rPr lang="en-US" sz="1800" b="1" dirty="0" err="1" smtClean="0">
                <a:solidFill>
                  <a:srgbClr val="0070C0"/>
                </a:solidFill>
              </a:rPr>
              <a:t>Dificultad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para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memorizar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poemas</a:t>
            </a:r>
            <a:r>
              <a:rPr lang="en-US" sz="1800" b="1" dirty="0" smtClean="0">
                <a:solidFill>
                  <a:srgbClr val="0070C0"/>
                </a:solidFill>
              </a:rPr>
              <a:t>, </a:t>
            </a:r>
            <a:r>
              <a:rPr lang="en-US" sz="1800" b="1" dirty="0" err="1" smtClean="0">
                <a:solidFill>
                  <a:srgbClr val="0070C0"/>
                </a:solidFill>
              </a:rPr>
              <a:t>listas</a:t>
            </a:r>
            <a:r>
              <a:rPr lang="en-US" sz="1800" b="1" dirty="0" smtClean="0">
                <a:solidFill>
                  <a:srgbClr val="0070C0"/>
                </a:solidFill>
              </a:rPr>
              <a:t> y </a:t>
            </a:r>
            <a:r>
              <a:rPr lang="en-US" sz="1800" b="1" dirty="0" err="1" smtClean="0">
                <a:solidFill>
                  <a:srgbClr val="0070C0"/>
                </a:solidFill>
              </a:rPr>
              <a:t>canciones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sz="1800" b="1" dirty="0" err="1" smtClean="0">
                <a:solidFill>
                  <a:srgbClr val="0070C0"/>
                </a:solidFill>
              </a:rPr>
              <a:t>Dificultad</a:t>
            </a:r>
            <a:r>
              <a:rPr lang="en-US" sz="1800" b="1" dirty="0" smtClean="0">
                <a:solidFill>
                  <a:srgbClr val="0070C0"/>
                </a:solidFill>
              </a:rPr>
              <a:t> en la </a:t>
            </a:r>
            <a:r>
              <a:rPr lang="en-US" sz="1800" b="1" dirty="0" err="1" smtClean="0">
                <a:solidFill>
                  <a:srgbClr val="0070C0"/>
                </a:solidFill>
              </a:rPr>
              <a:t>memoria</a:t>
            </a:r>
            <a:r>
              <a:rPr lang="en-US" sz="1800" b="1" dirty="0" smtClean="0">
                <a:solidFill>
                  <a:srgbClr val="0070C0"/>
                </a:solidFill>
              </a:rPr>
              <a:t> a </a:t>
            </a:r>
            <a:r>
              <a:rPr lang="en-US" sz="1800" b="1" dirty="0" err="1" smtClean="0">
                <a:solidFill>
                  <a:srgbClr val="0070C0"/>
                </a:solidFill>
              </a:rPr>
              <a:t>corto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plazo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r>
              <a:rPr lang="en-US" sz="1800" b="1" dirty="0" err="1" smtClean="0">
                <a:solidFill>
                  <a:srgbClr val="0070C0"/>
                </a:solidFill>
              </a:rPr>
              <a:t>Dificultad</a:t>
            </a:r>
            <a:r>
              <a:rPr lang="en-US" sz="1800" b="1" dirty="0" smtClean="0">
                <a:solidFill>
                  <a:srgbClr val="0070C0"/>
                </a:solidFill>
              </a:rPr>
              <a:t> de </a:t>
            </a:r>
            <a:r>
              <a:rPr lang="en-US" sz="1800" b="1" dirty="0" err="1" smtClean="0">
                <a:solidFill>
                  <a:srgbClr val="0070C0"/>
                </a:solidFill>
              </a:rPr>
              <a:t>atención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r>
              <a:rPr lang="en-US" sz="1800" b="1" dirty="0" err="1" smtClean="0">
                <a:solidFill>
                  <a:srgbClr val="0070C0"/>
                </a:solidFill>
              </a:rPr>
              <a:t>Dificultad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persistente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para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atar</a:t>
            </a:r>
            <a:r>
              <a:rPr lang="en-US" sz="1800" b="1" dirty="0" smtClean="0">
                <a:solidFill>
                  <a:srgbClr val="0070C0"/>
                </a:solidFill>
              </a:rPr>
              <a:t> los </a:t>
            </a:r>
            <a:r>
              <a:rPr lang="en-US" sz="1800" b="1" dirty="0" err="1" smtClean="0">
                <a:solidFill>
                  <a:srgbClr val="0070C0"/>
                </a:solidFill>
              </a:rPr>
              <a:t>cordones</a:t>
            </a:r>
            <a:r>
              <a:rPr lang="en-US" sz="1800" b="1" dirty="0" smtClean="0">
                <a:solidFill>
                  <a:srgbClr val="0070C0"/>
                </a:solidFill>
              </a:rPr>
              <a:t> de los </a:t>
            </a:r>
            <a:r>
              <a:rPr lang="en-US" sz="1800" b="1" dirty="0" err="1" smtClean="0">
                <a:solidFill>
                  <a:srgbClr val="0070C0"/>
                </a:solidFill>
              </a:rPr>
              <a:t>zapatos</a:t>
            </a:r>
            <a:r>
              <a:rPr lang="en-US" sz="1800" b="1" dirty="0" smtClean="0">
                <a:solidFill>
                  <a:srgbClr val="0070C0"/>
                </a:solidFill>
              </a:rPr>
              <a:t>, </a:t>
            </a:r>
            <a:r>
              <a:rPr lang="en-US" sz="1800" b="1" dirty="0" err="1" smtClean="0">
                <a:solidFill>
                  <a:srgbClr val="0070C0"/>
                </a:solidFill>
              </a:rPr>
              <a:t>abotonarse</a:t>
            </a:r>
            <a:r>
              <a:rPr lang="en-US" sz="1800" b="1" dirty="0" smtClean="0">
                <a:solidFill>
                  <a:srgbClr val="0070C0"/>
                </a:solidFill>
              </a:rPr>
              <a:t>/</a:t>
            </a:r>
            <a:r>
              <a:rPr lang="en-US" sz="1800" b="1" dirty="0" err="1" smtClean="0">
                <a:solidFill>
                  <a:srgbClr val="0070C0"/>
                </a:solidFill>
              </a:rPr>
              <a:t>desabotonarse</a:t>
            </a:r>
            <a:r>
              <a:rPr lang="en-US" sz="1800" b="1" dirty="0" smtClean="0">
                <a:solidFill>
                  <a:srgbClr val="0070C0"/>
                </a:solidFill>
              </a:rPr>
              <a:t>, </a:t>
            </a:r>
            <a:r>
              <a:rPr lang="en-US" sz="1800" b="1" dirty="0" err="1" smtClean="0">
                <a:solidFill>
                  <a:srgbClr val="0070C0"/>
                </a:solidFill>
              </a:rPr>
              <a:t>usar</a:t>
            </a:r>
            <a:r>
              <a:rPr lang="en-US" sz="1800" b="1" dirty="0" smtClean="0">
                <a:solidFill>
                  <a:srgbClr val="0070C0"/>
                </a:solidFill>
              </a:rPr>
              <a:t> los </a:t>
            </a:r>
            <a:r>
              <a:rPr lang="en-US" sz="1800" b="1" dirty="0" err="1" smtClean="0">
                <a:solidFill>
                  <a:srgbClr val="0070C0"/>
                </a:solidFill>
              </a:rPr>
              <a:t>cubiertos</a:t>
            </a:r>
            <a:r>
              <a:rPr lang="en-US" sz="1800" b="1" dirty="0" smtClean="0">
                <a:solidFill>
                  <a:srgbClr val="0070C0"/>
                </a:solidFill>
              </a:rPr>
              <a:t> y </a:t>
            </a:r>
            <a:r>
              <a:rPr lang="en-US" sz="1800" b="1" dirty="0" err="1" smtClean="0">
                <a:solidFill>
                  <a:srgbClr val="0070C0"/>
                </a:solidFill>
              </a:rPr>
              <a:t>las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tijeras</a:t>
            </a:r>
            <a:endParaRPr lang="it-IT" sz="1800" dirty="0">
              <a:solidFill>
                <a:srgbClr val="0070C0"/>
              </a:solidFill>
            </a:endParaRP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4429124" y="1063551"/>
            <a:ext cx="4471990" cy="558663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Problemas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didácticos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500" b="1" dirty="0" err="1" smtClean="0">
                <a:solidFill>
                  <a:srgbClr val="0070C0"/>
                </a:solidFill>
              </a:rPr>
              <a:t>Organización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inadecuada</a:t>
            </a:r>
            <a:r>
              <a:rPr lang="en-US" sz="2500" b="1" dirty="0" smtClean="0">
                <a:solidFill>
                  <a:srgbClr val="0070C0"/>
                </a:solidFill>
              </a:rPr>
              <a:t> del </a:t>
            </a:r>
            <a:r>
              <a:rPr lang="en-US" sz="2500" b="1" dirty="0" err="1" smtClean="0">
                <a:solidFill>
                  <a:srgbClr val="0070C0"/>
                </a:solidFill>
              </a:rPr>
              <a:t>uso</a:t>
            </a:r>
            <a:r>
              <a:rPr lang="en-US" sz="2500" b="1" dirty="0" smtClean="0">
                <a:solidFill>
                  <a:srgbClr val="0070C0"/>
                </a:solidFill>
              </a:rPr>
              <a:t> del </a:t>
            </a:r>
            <a:r>
              <a:rPr lang="en-US" sz="2500" b="1" dirty="0" err="1" smtClean="0">
                <a:solidFill>
                  <a:srgbClr val="0070C0"/>
                </a:solidFill>
              </a:rPr>
              <a:t>espacio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gráfico</a:t>
            </a:r>
            <a:endParaRPr lang="en-US" sz="2500" b="1" dirty="0" smtClean="0">
              <a:solidFill>
                <a:srgbClr val="0070C0"/>
              </a:solidFill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500" b="1" dirty="0" err="1" smtClean="0">
                <a:solidFill>
                  <a:srgbClr val="0070C0"/>
                </a:solidFill>
              </a:rPr>
              <a:t>Dificultad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persistente</a:t>
            </a:r>
            <a:r>
              <a:rPr lang="en-US" sz="2500" b="1" dirty="0" smtClean="0">
                <a:solidFill>
                  <a:srgbClr val="0070C0"/>
                </a:solidFill>
              </a:rPr>
              <a:t> en </a:t>
            </a:r>
            <a:r>
              <a:rPr lang="en-US" sz="2500" b="1" dirty="0" err="1" smtClean="0">
                <a:solidFill>
                  <a:srgbClr val="0070C0"/>
                </a:solidFill>
              </a:rPr>
              <a:t>mantenerse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dentro</a:t>
            </a:r>
            <a:r>
              <a:rPr lang="en-US" sz="2500" b="1" dirty="0" smtClean="0">
                <a:solidFill>
                  <a:srgbClr val="0070C0"/>
                </a:solidFill>
              </a:rPr>
              <a:t> de los </a:t>
            </a:r>
            <a:r>
              <a:rPr lang="en-US" sz="2500" b="1" dirty="0" err="1" smtClean="0">
                <a:solidFill>
                  <a:srgbClr val="0070C0"/>
                </a:solidFill>
              </a:rPr>
              <a:t>márgenes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establecidos</a:t>
            </a:r>
            <a:endParaRPr lang="en-US" sz="2500" b="1" dirty="0" smtClean="0">
              <a:solidFill>
                <a:srgbClr val="0070C0"/>
              </a:solidFill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500" b="1" dirty="0" err="1" smtClean="0">
                <a:solidFill>
                  <a:srgbClr val="0070C0"/>
                </a:solidFill>
              </a:rPr>
              <a:t>Cambio</a:t>
            </a:r>
            <a:r>
              <a:rPr lang="en-US" sz="2500" b="1" dirty="0" smtClean="0">
                <a:solidFill>
                  <a:srgbClr val="0070C0"/>
                </a:solidFill>
              </a:rPr>
              <a:t> de </a:t>
            </a:r>
            <a:r>
              <a:rPr lang="en-US" sz="2500" b="1" dirty="0" err="1" smtClean="0">
                <a:solidFill>
                  <a:srgbClr val="0070C0"/>
                </a:solidFill>
              </a:rPr>
              <a:t>letras</a:t>
            </a:r>
            <a:r>
              <a:rPr lang="en-US" sz="2500" b="1" dirty="0" smtClean="0">
                <a:solidFill>
                  <a:srgbClr val="0070C0"/>
                </a:solidFill>
              </a:rPr>
              <a:t> y </a:t>
            </a:r>
            <a:r>
              <a:rPr lang="en-US" sz="2500" b="1" dirty="0" err="1" smtClean="0">
                <a:solidFill>
                  <a:srgbClr val="0070C0"/>
                </a:solidFill>
              </a:rPr>
              <a:t>números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debido</a:t>
            </a:r>
            <a:r>
              <a:rPr lang="en-US" sz="2500" b="1" dirty="0" smtClean="0">
                <a:solidFill>
                  <a:srgbClr val="0070C0"/>
                </a:solidFill>
              </a:rPr>
              <a:t> a la </a:t>
            </a:r>
            <a:r>
              <a:rPr lang="en-US" sz="2500" b="1" dirty="0" err="1" smtClean="0">
                <a:solidFill>
                  <a:srgbClr val="0070C0"/>
                </a:solidFill>
              </a:rPr>
              <a:t>dificultad</a:t>
            </a:r>
            <a:r>
              <a:rPr lang="en-US" sz="2500" b="1" dirty="0" smtClean="0">
                <a:solidFill>
                  <a:srgbClr val="0070C0"/>
                </a:solidFill>
              </a:rPr>
              <a:t> de </a:t>
            </a:r>
            <a:r>
              <a:rPr lang="en-US" sz="2500" b="1" dirty="0" err="1" smtClean="0">
                <a:solidFill>
                  <a:srgbClr val="0070C0"/>
                </a:solidFill>
              </a:rPr>
              <a:t>reconocer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las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diferentes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fuentes</a:t>
            </a:r>
            <a:endParaRPr lang="en-US" sz="2500" b="1" dirty="0" smtClean="0">
              <a:solidFill>
                <a:srgbClr val="0070C0"/>
              </a:solidFill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500" b="1" dirty="0" err="1" smtClean="0">
                <a:solidFill>
                  <a:srgbClr val="0070C0"/>
                </a:solidFill>
              </a:rPr>
              <a:t>Dificultad</a:t>
            </a:r>
            <a:r>
              <a:rPr lang="en-US" sz="2500" b="1" dirty="0" smtClean="0">
                <a:solidFill>
                  <a:srgbClr val="0070C0"/>
                </a:solidFill>
              </a:rPr>
              <a:t> en </a:t>
            </a:r>
            <a:r>
              <a:rPr lang="en-US" sz="2500" b="1" dirty="0" err="1" smtClean="0">
                <a:solidFill>
                  <a:srgbClr val="0070C0"/>
                </a:solidFill>
              </a:rPr>
              <a:t>copiar</a:t>
            </a:r>
            <a:r>
              <a:rPr lang="en-US" sz="2500" b="1" dirty="0" smtClean="0">
                <a:solidFill>
                  <a:srgbClr val="0070C0"/>
                </a:solidFill>
              </a:rPr>
              <a:t> del </a:t>
            </a:r>
            <a:r>
              <a:rPr lang="en-US" sz="2500" b="1" dirty="0" err="1" smtClean="0">
                <a:solidFill>
                  <a:srgbClr val="0070C0"/>
                </a:solidFill>
              </a:rPr>
              <a:t>encerado</a:t>
            </a:r>
            <a:r>
              <a:rPr lang="en-US" sz="2500" b="1" dirty="0" smtClean="0">
                <a:solidFill>
                  <a:srgbClr val="0070C0"/>
                </a:solidFill>
              </a:rPr>
              <a:t>.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500" b="1" dirty="0" err="1" smtClean="0">
                <a:solidFill>
                  <a:srgbClr val="0070C0"/>
                </a:solidFill>
              </a:rPr>
              <a:t>Reemplazar</a:t>
            </a:r>
            <a:r>
              <a:rPr lang="en-US" sz="2500" b="1" dirty="0" smtClean="0">
                <a:solidFill>
                  <a:srgbClr val="0070C0"/>
                </a:solidFill>
              </a:rPr>
              <a:t> los </a:t>
            </a:r>
            <a:r>
              <a:rPr lang="en-US" sz="2500" b="1" dirty="0" err="1" smtClean="0">
                <a:solidFill>
                  <a:srgbClr val="0070C0"/>
                </a:solidFill>
              </a:rPr>
              <a:t>grafemas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que</a:t>
            </a:r>
            <a:r>
              <a:rPr lang="en-US" sz="2500" b="1" dirty="0" smtClean="0">
                <a:solidFill>
                  <a:srgbClr val="0070C0"/>
                </a:solidFill>
              </a:rPr>
              <a:t> son </a:t>
            </a:r>
            <a:r>
              <a:rPr lang="en-US" sz="2500" b="1" dirty="0" err="1" smtClean="0">
                <a:solidFill>
                  <a:srgbClr val="0070C0"/>
                </a:solidFill>
              </a:rPr>
              <a:t>similares</a:t>
            </a:r>
            <a:endParaRPr lang="en-US" sz="2500" b="1" dirty="0" smtClean="0">
              <a:solidFill>
                <a:srgbClr val="0070C0"/>
              </a:solidFill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500" b="1" dirty="0" err="1" smtClean="0">
                <a:solidFill>
                  <a:srgbClr val="0070C0"/>
                </a:solidFill>
              </a:rPr>
              <a:t>Pérdida</a:t>
            </a:r>
            <a:r>
              <a:rPr lang="en-US" sz="2500" b="1" dirty="0" smtClean="0">
                <a:solidFill>
                  <a:srgbClr val="0070C0"/>
                </a:solidFill>
              </a:rPr>
              <a:t> del </a:t>
            </a:r>
            <a:r>
              <a:rPr lang="en-US" sz="2500" b="1" dirty="0" err="1" smtClean="0">
                <a:solidFill>
                  <a:srgbClr val="0070C0"/>
                </a:solidFill>
              </a:rPr>
              <a:t>renglón</a:t>
            </a:r>
            <a:r>
              <a:rPr lang="en-US" sz="2500" b="1" dirty="0" smtClean="0">
                <a:solidFill>
                  <a:srgbClr val="0070C0"/>
                </a:solidFill>
              </a:rPr>
              <a:t> y </a:t>
            </a:r>
            <a:r>
              <a:rPr lang="en-US" sz="2500" b="1" dirty="0" err="1" smtClean="0">
                <a:solidFill>
                  <a:srgbClr val="0070C0"/>
                </a:solidFill>
              </a:rPr>
              <a:t>saltos</a:t>
            </a:r>
            <a:r>
              <a:rPr lang="en-US" sz="2500" b="1" dirty="0" smtClean="0">
                <a:solidFill>
                  <a:srgbClr val="0070C0"/>
                </a:solidFill>
              </a:rPr>
              <a:t> de </a:t>
            </a:r>
            <a:r>
              <a:rPr lang="en-US" sz="2500" b="1" dirty="0" err="1" smtClean="0">
                <a:solidFill>
                  <a:srgbClr val="0070C0"/>
                </a:solidFill>
              </a:rPr>
              <a:t>palabras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mientras</a:t>
            </a:r>
            <a:r>
              <a:rPr lang="en-US" sz="2500" b="1" dirty="0" smtClean="0">
                <a:solidFill>
                  <a:srgbClr val="0070C0"/>
                </a:solidFill>
              </a:rPr>
              <a:t> lee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500" b="1" dirty="0" smtClean="0">
                <a:solidFill>
                  <a:srgbClr val="0070C0"/>
                </a:solidFill>
              </a:rPr>
              <a:t>Baja </a:t>
            </a:r>
            <a:r>
              <a:rPr lang="en-US" sz="2500" b="1" dirty="0" err="1" smtClean="0">
                <a:solidFill>
                  <a:srgbClr val="0070C0"/>
                </a:solidFill>
              </a:rPr>
              <a:t>autoestima</a:t>
            </a:r>
            <a:r>
              <a:rPr lang="en-US" sz="2500" b="1" dirty="0" smtClean="0">
                <a:solidFill>
                  <a:srgbClr val="0070C0"/>
                </a:solidFill>
              </a:rPr>
              <a:t> (</a:t>
            </a:r>
            <a:r>
              <a:rPr lang="en-US" sz="2500" b="1" dirty="0" err="1" smtClean="0">
                <a:solidFill>
                  <a:srgbClr val="0070C0"/>
                </a:solidFill>
              </a:rPr>
              <a:t>debido</a:t>
            </a:r>
            <a:r>
              <a:rPr lang="en-US" sz="2500" b="1" dirty="0" smtClean="0">
                <a:solidFill>
                  <a:srgbClr val="0070C0"/>
                </a:solidFill>
              </a:rPr>
              <a:t> a la </a:t>
            </a:r>
            <a:r>
              <a:rPr lang="en-US" sz="2500" b="1" dirty="0" err="1" smtClean="0">
                <a:solidFill>
                  <a:srgbClr val="0070C0"/>
                </a:solidFill>
              </a:rPr>
              <a:t>dificultad</a:t>
            </a:r>
            <a:r>
              <a:rPr lang="en-US" sz="2500" b="1" dirty="0" smtClean="0">
                <a:solidFill>
                  <a:srgbClr val="0070C0"/>
                </a:solidFill>
              </a:rPr>
              <a:t> en la </a:t>
            </a:r>
            <a:r>
              <a:rPr lang="en-US" sz="2500" b="1" dirty="0" err="1" smtClean="0">
                <a:solidFill>
                  <a:srgbClr val="0070C0"/>
                </a:solidFill>
              </a:rPr>
              <a:t>lectura</a:t>
            </a:r>
            <a:r>
              <a:rPr lang="en-US" sz="2500" b="1" dirty="0" smtClean="0">
                <a:solidFill>
                  <a:srgbClr val="0070C0"/>
                </a:solidFill>
              </a:rPr>
              <a:t> en </a:t>
            </a:r>
            <a:r>
              <a:rPr lang="en-US" sz="2500" b="1" dirty="0" err="1" smtClean="0">
                <a:solidFill>
                  <a:srgbClr val="0070C0"/>
                </a:solidFill>
              </a:rPr>
              <a:t>voz</a:t>
            </a:r>
            <a:r>
              <a:rPr lang="en-US" sz="2500" b="1" dirty="0" smtClean="0">
                <a:solidFill>
                  <a:srgbClr val="0070C0"/>
                </a:solidFill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</a:rPr>
              <a:t>alta</a:t>
            </a:r>
            <a:r>
              <a:rPr lang="en-US" sz="2500" b="1" dirty="0" smtClean="0">
                <a:solidFill>
                  <a:srgbClr val="0070C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0362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normalizeH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Engravers MT" pitchFamily="18" charset="0"/>
              </a:rPr>
              <a:t>¿CUÁNDO IDENTIFICARLO?</a:t>
            </a:r>
            <a:endParaRPr lang="it-IT" normalizeH="1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Engravers MT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Aunque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posible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identificar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dirty="0" err="1" smtClean="0">
                <a:solidFill>
                  <a:srgbClr val="FF0000"/>
                </a:solidFill>
              </a:rPr>
              <a:t>dislexia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sólo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después</a:t>
            </a:r>
            <a:r>
              <a:rPr lang="en-US" dirty="0" smtClean="0">
                <a:solidFill>
                  <a:srgbClr val="FF0000"/>
                </a:solidFill>
              </a:rPr>
              <a:t> de la </a:t>
            </a:r>
            <a:r>
              <a:rPr lang="en-US" dirty="0" err="1" smtClean="0">
                <a:solidFill>
                  <a:srgbClr val="FF0000"/>
                </a:solidFill>
              </a:rPr>
              <a:t>adquisición</a:t>
            </a:r>
            <a:r>
              <a:rPr lang="en-US" dirty="0" smtClean="0">
                <a:solidFill>
                  <a:srgbClr val="FF0000"/>
                </a:solidFill>
              </a:rPr>
              <a:t> de los </a:t>
            </a:r>
            <a:r>
              <a:rPr lang="en-US" dirty="0" err="1" smtClean="0">
                <a:solidFill>
                  <a:srgbClr val="FF0000"/>
                </a:solidFill>
              </a:rPr>
              <a:t>procesos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 err="1" smtClean="0">
                <a:solidFill>
                  <a:srgbClr val="FF0000"/>
                </a:solidFill>
              </a:rPr>
              <a:t>lectura</a:t>
            </a:r>
            <a:r>
              <a:rPr lang="en-US" dirty="0" smtClean="0">
                <a:solidFill>
                  <a:srgbClr val="FF0000"/>
                </a:solidFill>
              </a:rPr>
              <a:t> y </a:t>
            </a:r>
            <a:r>
              <a:rPr lang="en-US" dirty="0" err="1" smtClean="0">
                <a:solidFill>
                  <a:srgbClr val="FF0000"/>
                </a:solidFill>
              </a:rPr>
              <a:t>escritura</a:t>
            </a:r>
            <a:r>
              <a:rPr lang="en-US" dirty="0" smtClean="0">
                <a:solidFill>
                  <a:srgbClr val="FF0000"/>
                </a:solidFill>
              </a:rPr>
              <a:t>, hay </a:t>
            </a:r>
            <a:r>
              <a:rPr lang="en-US" dirty="0" err="1" smtClean="0">
                <a:solidFill>
                  <a:srgbClr val="FF0000"/>
                </a:solidFill>
              </a:rPr>
              <a:t>indicadores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008000"/>
                </a:solidFill>
              </a:rPr>
              <a:t>pronósticos</a:t>
            </a:r>
            <a:r>
              <a:rPr lang="en-US" dirty="0" smtClean="0">
                <a:solidFill>
                  <a:srgbClr val="008000"/>
                </a:solidFill>
              </a:rPr>
              <a:t>(</a:t>
            </a:r>
            <a:r>
              <a:rPr lang="en-US" dirty="0" err="1" smtClean="0">
                <a:solidFill>
                  <a:srgbClr val="008000"/>
                </a:solidFill>
              </a:rPr>
              <a:t>yo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 err="1" smtClean="0">
                <a:solidFill>
                  <a:srgbClr val="008000"/>
                </a:solidFill>
              </a:rPr>
              <a:t>quitaría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err="1" smtClean="0">
                <a:solidFill>
                  <a:srgbClr val="008000"/>
                </a:solidFill>
              </a:rPr>
              <a:t>esta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err="1" smtClean="0">
                <a:solidFill>
                  <a:srgbClr val="008000"/>
                </a:solidFill>
              </a:rPr>
              <a:t>palabra</a:t>
            </a:r>
            <a:r>
              <a:rPr lang="en-US" dirty="0" smtClean="0">
                <a:solidFill>
                  <a:srgbClr val="008000"/>
                </a:solidFill>
              </a:rPr>
              <a:t>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que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permiten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8000"/>
                </a:solidFill>
              </a:rPr>
              <a:t>focus on the topic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llevar</a:t>
            </a:r>
            <a:r>
              <a:rPr lang="en-US" i="1" dirty="0" smtClean="0">
                <a:solidFill>
                  <a:srgbClr val="FF0000"/>
                </a:solidFill>
              </a:rPr>
              <a:t> a </a:t>
            </a:r>
            <a:r>
              <a:rPr lang="en-US" i="1" dirty="0" err="1" smtClean="0">
                <a:solidFill>
                  <a:srgbClr val="FF0000"/>
                </a:solidFill>
              </a:rPr>
              <a:t>cabo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una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valoración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temprana</a:t>
            </a:r>
            <a:r>
              <a:rPr lang="en-US" dirty="0" smtClean="0">
                <a:solidFill>
                  <a:srgbClr val="FF0000"/>
                </a:solidFill>
              </a:rPr>
              <a:t> a la </a:t>
            </a:r>
            <a:r>
              <a:rPr lang="en-US" dirty="0" err="1" smtClean="0">
                <a:solidFill>
                  <a:srgbClr val="FF0000"/>
                </a:solidFill>
              </a:rPr>
              <a:t>edad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 err="1" smtClean="0">
                <a:solidFill>
                  <a:srgbClr val="FF0000"/>
                </a:solidFill>
              </a:rPr>
              <a:t>prescolar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La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 err="1" smtClean="0">
                <a:solidFill>
                  <a:srgbClr val="FF0000"/>
                </a:solidFill>
              </a:rPr>
              <a:t>dentificación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temprana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junto</a:t>
            </a:r>
            <a:r>
              <a:rPr lang="en-US" dirty="0" smtClean="0">
                <a:solidFill>
                  <a:srgbClr val="FF0000"/>
                </a:solidFill>
              </a:rPr>
              <a:t> con la </a:t>
            </a:r>
            <a:r>
              <a:rPr lang="en-US" dirty="0" err="1" smtClean="0">
                <a:solidFill>
                  <a:srgbClr val="FF0000"/>
                </a:solidFill>
              </a:rPr>
              <a:t>puesta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práctica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 err="1" smtClean="0">
                <a:solidFill>
                  <a:srgbClr val="FF0000"/>
                </a:solidFill>
              </a:rPr>
              <a:t>estrategias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efectivas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permiten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evitar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dirty="0" err="1" smtClean="0">
                <a:solidFill>
                  <a:srgbClr val="FF0000"/>
                </a:solidFill>
              </a:rPr>
              <a:t>patología</a:t>
            </a:r>
            <a:r>
              <a:rPr lang="en-US" dirty="0" smtClean="0">
                <a:solidFill>
                  <a:srgbClr val="FF0000"/>
                </a:solidFill>
              </a:rPr>
              <a:t> del </a:t>
            </a:r>
            <a:r>
              <a:rPr lang="en-US" dirty="0" err="1" smtClean="0">
                <a:solidFill>
                  <a:srgbClr val="FF0000"/>
                </a:solidFill>
              </a:rPr>
              <a:t>trastorno</a:t>
            </a:r>
            <a:r>
              <a:rPr lang="en-US" dirty="0" smtClean="0">
                <a:solidFill>
                  <a:srgbClr val="FF0000"/>
                </a:solidFill>
              </a:rPr>
              <a:t> y el </a:t>
            </a:r>
            <a:r>
              <a:rPr lang="en-US" dirty="0" err="1" smtClean="0">
                <a:solidFill>
                  <a:srgbClr val="FF0000"/>
                </a:solidFill>
              </a:rPr>
              <a:t>fracaso</a:t>
            </a:r>
            <a:r>
              <a:rPr lang="en-US" dirty="0" smtClean="0">
                <a:solidFill>
                  <a:srgbClr val="FF0000"/>
                </a:solidFill>
              </a:rPr>
              <a:t> escolar del </a:t>
            </a:r>
            <a:r>
              <a:rPr lang="en-US" dirty="0" err="1" smtClean="0">
                <a:solidFill>
                  <a:srgbClr val="FF0000"/>
                </a:solidFill>
              </a:rPr>
              <a:t>estudiante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631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358246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¿CÓMO COMPORTARSE CON LOS PADRES</a:t>
            </a:r>
            <a:r>
              <a:rPr lang="it-IT" dirty="0" smtClean="0"/>
              <a:t>?</a:t>
            </a:r>
            <a:endParaRPr lang="it-IT" dirty="0"/>
          </a:p>
        </p:txBody>
      </p:sp>
      <p:pic>
        <p:nvPicPr>
          <p:cNvPr id="9218" name="Picture 2" descr="C:\Documents and Settings\Costy\Documenti\Immagini\clip art comenius\Clipart---Mr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92884" y="3035049"/>
            <a:ext cx="6151116" cy="3822951"/>
          </a:xfrm>
          <a:prstGeom prst="rect">
            <a:avLst/>
          </a:prstGeom>
          <a:noFill/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0" y="1430338"/>
            <a:ext cx="82296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La </a:t>
            </a:r>
            <a:r>
              <a:rPr lang="en-US" b="1" dirty="0" err="1" smtClean="0">
                <a:solidFill>
                  <a:srgbClr val="FF0000"/>
                </a:solidFill>
              </a:rPr>
              <a:t>entrevista</a:t>
            </a:r>
            <a:r>
              <a:rPr lang="en-US" b="1" dirty="0" smtClean="0">
                <a:solidFill>
                  <a:srgbClr val="FF0000"/>
                </a:solidFill>
              </a:rPr>
              <a:t> con los padres </a:t>
            </a:r>
            <a:r>
              <a:rPr lang="en-US" b="1" dirty="0" err="1" smtClean="0">
                <a:solidFill>
                  <a:srgbClr val="FF0000"/>
                </a:solidFill>
              </a:rPr>
              <a:t>debería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centrarse</a:t>
            </a:r>
            <a:r>
              <a:rPr lang="en-US" b="1" dirty="0" smtClean="0">
                <a:solidFill>
                  <a:srgbClr val="FF0000"/>
                </a:solidFill>
              </a:rPr>
              <a:t> en:</a:t>
            </a:r>
            <a:endParaRPr lang="en-US" b="1" dirty="0" smtClean="0">
              <a:solidFill>
                <a:srgbClr val="0070C0"/>
              </a:solidFill>
            </a:endParaRPr>
          </a:p>
          <a:p>
            <a:r>
              <a:rPr lang="en-US" b="1" dirty="0" err="1" smtClean="0">
                <a:solidFill>
                  <a:srgbClr val="0070C0"/>
                </a:solidFill>
              </a:rPr>
              <a:t>Proporcionar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información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sobre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las</a:t>
            </a:r>
            <a:r>
              <a:rPr lang="en-US" b="1" dirty="0" smtClean="0">
                <a:solidFill>
                  <a:srgbClr val="0070C0"/>
                </a:solidFill>
              </a:rPr>
              <a:t> TELs.</a:t>
            </a:r>
          </a:p>
          <a:p>
            <a:r>
              <a:rPr lang="en-US" b="1" dirty="0" err="1" smtClean="0">
                <a:solidFill>
                  <a:srgbClr val="0070C0"/>
                </a:solidFill>
              </a:rPr>
              <a:t>Sugerir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diversas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actitudes</a:t>
            </a:r>
            <a:r>
              <a:rPr lang="en-US" b="1" dirty="0" smtClean="0">
                <a:solidFill>
                  <a:srgbClr val="0070C0"/>
                </a:solidFill>
              </a:rPr>
              <a:t> y un </a:t>
            </a:r>
            <a:r>
              <a:rPr lang="en-US" b="1" dirty="0" err="1" smtClean="0">
                <a:solidFill>
                  <a:srgbClr val="0070C0"/>
                </a:solidFill>
              </a:rPr>
              <a:t>correcto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comportamiento</a:t>
            </a:r>
            <a:r>
              <a:rPr lang="en-US" b="1" dirty="0" smtClean="0">
                <a:solidFill>
                  <a:srgbClr val="0070C0"/>
                </a:solidFill>
              </a:rPr>
              <a:t> con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    el </a:t>
            </a:r>
            <a:r>
              <a:rPr lang="en-US" b="1" dirty="0" err="1" smtClean="0">
                <a:solidFill>
                  <a:srgbClr val="0070C0"/>
                </a:solidFill>
              </a:rPr>
              <a:t>niño</a:t>
            </a:r>
            <a:r>
              <a:rPr lang="en-US" b="1" dirty="0" smtClean="0">
                <a:solidFill>
                  <a:srgbClr val="0070C0"/>
                </a:solidFill>
              </a:rPr>
              <a:t>;</a:t>
            </a:r>
          </a:p>
          <a:p>
            <a:r>
              <a:rPr lang="en-US" b="1" dirty="0" err="1" smtClean="0">
                <a:solidFill>
                  <a:srgbClr val="0070C0"/>
                </a:solidFill>
              </a:rPr>
              <a:t>Diseñar</a:t>
            </a:r>
            <a:r>
              <a:rPr lang="en-US" b="1" dirty="0" smtClean="0">
                <a:solidFill>
                  <a:srgbClr val="0070C0"/>
                </a:solidFill>
              </a:rPr>
              <a:t> e </a:t>
            </a:r>
            <a:r>
              <a:rPr lang="en-US" b="1" dirty="0" err="1" smtClean="0">
                <a:solidFill>
                  <a:srgbClr val="0070C0"/>
                </a:solidFill>
              </a:rPr>
              <a:t>implementar</a:t>
            </a:r>
            <a:endParaRPr lang="en-US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   </a:t>
            </a:r>
            <a:r>
              <a:rPr lang="en-US" b="1" dirty="0" err="1" smtClean="0">
                <a:solidFill>
                  <a:srgbClr val="0070C0"/>
                </a:solidFill>
              </a:rPr>
              <a:t>estrategias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   </a:t>
            </a:r>
            <a:r>
              <a:rPr lang="en-US" b="1" dirty="0" err="1" smtClean="0">
                <a:solidFill>
                  <a:srgbClr val="0070C0"/>
                </a:solidFill>
              </a:rPr>
              <a:t>intervención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endParaRPr lang="it-IT" b="1" dirty="0" smtClean="0"/>
          </a:p>
          <a:p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997429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Costy\Documenti\Immagini\clip art comenius\Copia di 1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85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720" y="0"/>
            <a:ext cx="8358246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Mistral" pitchFamily="66" charset="0"/>
              </a:rPr>
              <a:t>¿QUÉ SUGERIR A LOS PADRES?</a:t>
            </a:r>
            <a:endParaRPr lang="it-IT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873108"/>
            <a:ext cx="4802191" cy="5500726"/>
          </a:xfrm>
        </p:spPr>
        <p:txBody>
          <a:bodyPr>
            <a:normAutofit/>
          </a:bodyPr>
          <a:lstStyle/>
          <a:p>
            <a:pPr marL="182563" indent="-182563">
              <a:lnSpc>
                <a:spcPct val="110000"/>
              </a:lnSpc>
            </a:pP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A los padres se les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debería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informar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de la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existencia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de  los TELs,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su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etiología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,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cuestiones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educativas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relacionadas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con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las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señales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de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alerta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en el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comportamiento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y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las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diferentes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posibilidades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de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actuación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que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ofrece</a:t>
            </a:r>
            <a:r>
              <a:rPr lang="en-US" sz="2400" dirty="0" smtClean="0">
                <a:solidFill>
                  <a:srgbClr val="FF33CC"/>
                </a:solidFill>
                <a:latin typeface="Monotype Corsiva" pitchFamily="66" charset="0"/>
              </a:rPr>
              <a:t> la </a:t>
            </a:r>
            <a:r>
              <a:rPr lang="en-US" sz="2400" dirty="0" err="1" smtClean="0">
                <a:solidFill>
                  <a:srgbClr val="FF33CC"/>
                </a:solidFill>
                <a:latin typeface="Monotype Corsiva" pitchFamily="66" charset="0"/>
              </a:rPr>
              <a:t>escuela</a:t>
            </a:r>
            <a:endParaRPr lang="en-US" sz="2400" dirty="0" smtClean="0">
              <a:solidFill>
                <a:srgbClr val="FF33CC"/>
              </a:solidFill>
              <a:latin typeface="Monotype Corsiva" pitchFamily="66" charset="0"/>
            </a:endParaRPr>
          </a:p>
          <a:p>
            <a:pPr marL="182563" indent="-182563">
              <a:lnSpc>
                <a:spcPct val="110000"/>
              </a:lnSpc>
            </a:pP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Sugerir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una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actitud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equilibrada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hacia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el </a:t>
            </a:r>
            <a:r>
              <a:rPr lang="en-US" sz="2400" dirty="0" err="1">
                <a:solidFill>
                  <a:srgbClr val="FF26D6"/>
                </a:solidFill>
                <a:latin typeface="Monotype Corsiva" pitchFamily="66" charset="0"/>
              </a:rPr>
              <a:t>n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iño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, un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estudio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observacional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,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lecturas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de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textos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específicos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y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consultas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con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expertos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y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asociaciones</a:t>
            </a:r>
            <a:r>
              <a:rPr lang="en-US" sz="2400" dirty="0" smtClean="0">
                <a:solidFill>
                  <a:srgbClr val="FF26D6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26D6"/>
                </a:solidFill>
                <a:latin typeface="Monotype Corsiva" pitchFamily="66" charset="0"/>
              </a:rPr>
              <a:t>involucradas</a:t>
            </a:r>
            <a:r>
              <a:rPr lang="it-IT" dirty="0">
                <a:solidFill>
                  <a:srgbClr val="FF26D6"/>
                </a:solidFill>
              </a:rPr>
              <a:t>.</a:t>
            </a:r>
            <a:endParaRPr lang="it-IT" dirty="0" smtClean="0">
              <a:solidFill>
                <a:srgbClr val="FF26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683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/>
              <a:t>METODOLOGÍA DIDÁCTICA: </a:t>
            </a:r>
            <a:br>
              <a:rPr lang="en-US" sz="4000" b="1" dirty="0" smtClean="0"/>
            </a:br>
            <a:r>
              <a:rPr lang="en-US" sz="4000" b="1" dirty="0" err="1" smtClean="0"/>
              <a:t>herramientas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compensatorias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43050"/>
            <a:ext cx="8472518" cy="521495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Las </a:t>
            </a:r>
            <a:r>
              <a:rPr lang="en-US" sz="2400" b="1" dirty="0" err="1" smtClean="0">
                <a:solidFill>
                  <a:srgbClr val="0070C0"/>
                </a:solidFill>
              </a:rPr>
              <a:t>herramientas</a:t>
            </a:r>
            <a:r>
              <a:rPr lang="en-US" sz="2400" b="1" dirty="0" smtClean="0">
                <a:solidFill>
                  <a:srgbClr val="0070C0"/>
                </a:solidFill>
              </a:rPr>
              <a:t> son </a:t>
            </a:r>
            <a:r>
              <a:rPr lang="en-US" sz="2400" b="1" dirty="0" err="1" smtClean="0">
                <a:solidFill>
                  <a:srgbClr val="0070C0"/>
                </a:solidFill>
              </a:rPr>
              <a:t>recursos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compensatorios</a:t>
            </a:r>
            <a:r>
              <a:rPr lang="en-US" sz="2400" b="1" dirty="0" smtClean="0">
                <a:solidFill>
                  <a:srgbClr val="0070C0"/>
                </a:solidFill>
              </a:rPr>
              <a:t> o </a:t>
            </a:r>
            <a:r>
              <a:rPr lang="en-US" sz="2400" b="1" dirty="0" err="1" smtClean="0">
                <a:solidFill>
                  <a:srgbClr val="0070C0"/>
                </a:solidFill>
              </a:rPr>
              <a:t>tecnologías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ofrecidas</a:t>
            </a:r>
            <a:r>
              <a:rPr lang="en-US" sz="2400" b="1" dirty="0" smtClean="0">
                <a:solidFill>
                  <a:srgbClr val="0070C0"/>
                </a:solidFill>
              </a:rPr>
              <a:t> al </a:t>
            </a:r>
            <a:r>
              <a:rPr lang="en-US" sz="2400" b="1" dirty="0" err="1" smtClean="0">
                <a:solidFill>
                  <a:srgbClr val="0070C0"/>
                </a:solidFill>
              </a:rPr>
              <a:t>estudiante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para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evitar</a:t>
            </a:r>
            <a:r>
              <a:rPr lang="en-US" sz="2400" b="1" dirty="0" smtClean="0">
                <a:solidFill>
                  <a:srgbClr val="0070C0"/>
                </a:solidFill>
              </a:rPr>
              <a:t> la </a:t>
            </a:r>
            <a:r>
              <a:rPr lang="en-US" sz="2400" b="1" dirty="0" err="1" smtClean="0">
                <a:solidFill>
                  <a:srgbClr val="0070C0"/>
                </a:solidFill>
              </a:rPr>
              <a:t>frustración</a:t>
            </a:r>
            <a:r>
              <a:rPr lang="en-US" sz="2400" b="1" dirty="0" smtClean="0">
                <a:solidFill>
                  <a:srgbClr val="0070C0"/>
                </a:solidFill>
              </a:rPr>
              <a:t> personal y </a:t>
            </a:r>
            <a:r>
              <a:rPr lang="en-US" sz="2400" b="1" dirty="0" err="1" smtClean="0">
                <a:solidFill>
                  <a:srgbClr val="0070C0"/>
                </a:solidFill>
              </a:rPr>
              <a:t>facilitar</a:t>
            </a:r>
            <a:r>
              <a:rPr lang="en-US" sz="2400" b="1" dirty="0" smtClean="0">
                <a:solidFill>
                  <a:srgbClr val="0070C0"/>
                </a:solidFill>
              </a:rPr>
              <a:t> el </a:t>
            </a:r>
            <a:r>
              <a:rPr lang="en-US" sz="2400" b="1" dirty="0" err="1" smtClean="0">
                <a:solidFill>
                  <a:srgbClr val="0070C0"/>
                </a:solidFill>
              </a:rPr>
              <a:t>aprendizaje</a:t>
            </a:r>
            <a:r>
              <a:rPr lang="en-US" sz="2400" b="1" dirty="0" smtClean="0">
                <a:solidFill>
                  <a:srgbClr val="0070C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400" b="1" dirty="0" err="1" smtClean="0">
                <a:solidFill>
                  <a:srgbClr val="0070C0"/>
                </a:solidFill>
              </a:rPr>
              <a:t>Estas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herramientas</a:t>
            </a:r>
            <a:r>
              <a:rPr lang="en-US" sz="2400" b="1" dirty="0" smtClean="0">
                <a:solidFill>
                  <a:srgbClr val="0070C0"/>
                </a:solidFill>
              </a:rPr>
              <a:t> son:</a:t>
            </a:r>
          </a:p>
          <a:p>
            <a:pPr algn="just"/>
            <a:r>
              <a:rPr lang="en-US" sz="2400" b="1" dirty="0" err="1" smtClean="0">
                <a:solidFill>
                  <a:srgbClr val="0070C0"/>
                </a:solidFill>
              </a:rPr>
              <a:t>Mapas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conceptuales</a:t>
            </a:r>
            <a:r>
              <a:rPr lang="en-US" sz="2400" b="1" dirty="0" smtClean="0">
                <a:solidFill>
                  <a:srgbClr val="0070C0"/>
                </a:solidFill>
              </a:rPr>
              <a:t>;</a:t>
            </a:r>
          </a:p>
          <a:p>
            <a:pPr algn="just"/>
            <a:r>
              <a:rPr lang="en-US" sz="2400" b="1" dirty="0" err="1" smtClean="0">
                <a:solidFill>
                  <a:srgbClr val="0070C0"/>
                </a:solidFill>
              </a:rPr>
              <a:t>Resúmenes</a:t>
            </a:r>
            <a:r>
              <a:rPr lang="en-US" sz="2400" b="1" dirty="0" smtClean="0">
                <a:solidFill>
                  <a:srgbClr val="0070C0"/>
                </a:solidFill>
              </a:rPr>
              <a:t>;</a:t>
            </a:r>
          </a:p>
          <a:p>
            <a:pPr algn="just"/>
            <a:r>
              <a:rPr lang="en-US" sz="2400" b="1" dirty="0" err="1">
                <a:solidFill>
                  <a:srgbClr val="0070C0"/>
                </a:solidFill>
              </a:rPr>
              <a:t>F</a:t>
            </a:r>
            <a:r>
              <a:rPr lang="en-US" sz="2400" b="1" dirty="0" err="1" smtClean="0">
                <a:solidFill>
                  <a:srgbClr val="0070C0"/>
                </a:solidFill>
              </a:rPr>
              <a:t>ormularios</a:t>
            </a:r>
            <a:r>
              <a:rPr lang="en-US" sz="2400" b="1" dirty="0">
                <a:solidFill>
                  <a:srgbClr val="0070C0"/>
                </a:solidFill>
              </a:rPr>
              <a:t>;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pPr algn="just"/>
            <a:r>
              <a:rPr lang="en-US" sz="2400" b="1" dirty="0" err="1" smtClean="0">
                <a:solidFill>
                  <a:srgbClr val="0070C0"/>
                </a:solidFill>
              </a:rPr>
              <a:t>Tablas</a:t>
            </a:r>
            <a:r>
              <a:rPr lang="en-US" sz="2400" b="1" dirty="0" smtClean="0">
                <a:solidFill>
                  <a:srgbClr val="0070C0"/>
                </a:solidFill>
              </a:rPr>
              <a:t>;</a:t>
            </a:r>
          </a:p>
          <a:p>
            <a:pPr algn="just"/>
            <a:r>
              <a:rPr lang="en-US" sz="2400" b="1" dirty="0" err="1">
                <a:solidFill>
                  <a:srgbClr val="0070C0"/>
                </a:solidFill>
              </a:rPr>
              <a:t>C</a:t>
            </a:r>
            <a:r>
              <a:rPr lang="en-US" sz="2400" b="1" dirty="0" err="1" smtClean="0">
                <a:solidFill>
                  <a:srgbClr val="0070C0"/>
                </a:solidFill>
              </a:rPr>
              <a:t>alculadoras</a:t>
            </a:r>
            <a:r>
              <a:rPr lang="en-US" sz="2400" b="1" dirty="0" smtClean="0">
                <a:solidFill>
                  <a:srgbClr val="0070C0"/>
                </a:solidFill>
              </a:rPr>
              <a:t>;</a:t>
            </a:r>
          </a:p>
          <a:p>
            <a:pPr algn="just"/>
            <a:r>
              <a:rPr lang="en-US" sz="2400" b="1" dirty="0" err="1" smtClean="0">
                <a:solidFill>
                  <a:srgbClr val="0070C0"/>
                </a:solidFill>
              </a:rPr>
              <a:t>Ordenadores</a:t>
            </a:r>
            <a:r>
              <a:rPr lang="en-US" sz="2400" b="1" dirty="0" smtClean="0">
                <a:solidFill>
                  <a:srgbClr val="0070C0"/>
                </a:solidFill>
              </a:rPr>
              <a:t> con software </a:t>
            </a:r>
            <a:r>
              <a:rPr lang="en-US" sz="2400" b="1" dirty="0" err="1" smtClean="0">
                <a:solidFill>
                  <a:srgbClr val="0070C0"/>
                </a:solidFill>
              </a:rPr>
              <a:t>específico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(</a:t>
            </a:r>
            <a:r>
              <a:rPr lang="en-US" sz="2400" b="1" dirty="0" err="1" smtClean="0">
                <a:solidFill>
                  <a:srgbClr val="0070C0"/>
                </a:solidFill>
              </a:rPr>
              <a:t>procesador</a:t>
            </a:r>
            <a:r>
              <a:rPr lang="en-US" sz="2400" b="1" dirty="0" smtClean="0">
                <a:solidFill>
                  <a:srgbClr val="0070C0"/>
                </a:solidFill>
              </a:rPr>
              <a:t> Word, </a:t>
            </a:r>
            <a:r>
              <a:rPr lang="en-US" sz="2400" b="1" dirty="0" err="1" smtClean="0">
                <a:solidFill>
                  <a:srgbClr val="0070C0"/>
                </a:solidFill>
              </a:rPr>
              <a:t>traductor</a:t>
            </a:r>
            <a:r>
              <a:rPr lang="en-US" sz="2400" b="1" dirty="0" smtClean="0">
                <a:solidFill>
                  <a:srgbClr val="0070C0"/>
                </a:solidFill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</a:rPr>
              <a:t>diccionario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electrónico</a:t>
            </a:r>
            <a:r>
              <a:rPr lang="en-US" sz="2400" b="1" dirty="0" smtClean="0">
                <a:solidFill>
                  <a:srgbClr val="0070C0"/>
                </a:solidFill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</a:rPr>
              <a:t>enciclopedia</a:t>
            </a:r>
            <a:r>
              <a:rPr lang="en-US" sz="2400" b="1" dirty="0" smtClean="0">
                <a:solidFill>
                  <a:srgbClr val="0070C0"/>
                </a:solidFill>
              </a:rPr>
              <a:t> multimedia)</a:t>
            </a:r>
          </a:p>
        </p:txBody>
      </p:sp>
      <p:pic>
        <p:nvPicPr>
          <p:cNvPr id="7170" name="Picture 2" descr="C:\Documents and Settings\Costy\Documenti\Immagini\clip art comenius\15562068-scuola-ragazza-seduta-al-tavolo-con-il-globo-libro-e-la-tazza-con-le-matite-i-bambini-illustrazione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2357430"/>
            <a:ext cx="3500462" cy="3500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5353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METODOLOGÍA DIDÁCTICA: </a:t>
            </a:r>
            <a:br>
              <a:rPr lang="it-IT" b="1" dirty="0" smtClean="0"/>
            </a:br>
            <a:r>
              <a:rPr lang="it-IT" b="1" dirty="0" smtClean="0"/>
              <a:t> </a:t>
            </a:r>
            <a:r>
              <a:rPr lang="it-IT" b="1" dirty="0" err="1" smtClean="0"/>
              <a:t>medidas</a:t>
            </a:r>
            <a:r>
              <a:rPr lang="it-IT" b="1" dirty="0" smtClean="0"/>
              <a:t> </a:t>
            </a:r>
            <a:r>
              <a:rPr lang="it-IT" b="1" dirty="0" err="1" smtClean="0"/>
              <a:t>dispensatorias</a:t>
            </a:r>
            <a:r>
              <a:rPr lang="it-IT" b="1" dirty="0" smtClean="0"/>
              <a:t> </a:t>
            </a:r>
            <a:r>
              <a:rPr lang="it-IT" b="1" dirty="0" smtClean="0">
                <a:solidFill>
                  <a:srgbClr val="008000"/>
                </a:solidFill>
              </a:rPr>
              <a:t>o de </a:t>
            </a:r>
            <a:r>
              <a:rPr lang="it-IT" b="1" dirty="0" err="1" smtClean="0">
                <a:solidFill>
                  <a:srgbClr val="008000"/>
                </a:solidFill>
              </a:rPr>
              <a:t>exoneración</a:t>
            </a:r>
            <a:endParaRPr lang="it-IT" dirty="0">
              <a:solidFill>
                <a:srgbClr val="008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600" b="1" dirty="0" smtClean="0">
                <a:solidFill>
                  <a:srgbClr val="0070C0"/>
                </a:solidFill>
              </a:rPr>
              <a:t>Las </a:t>
            </a:r>
            <a:r>
              <a:rPr lang="en-US" sz="2600" b="1" dirty="0" err="1" smtClean="0">
                <a:solidFill>
                  <a:srgbClr val="0070C0"/>
                </a:solidFill>
              </a:rPr>
              <a:t>medidas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dispensatorias</a:t>
            </a:r>
            <a:r>
              <a:rPr lang="en-US" sz="2600" b="1" dirty="0" smtClean="0">
                <a:solidFill>
                  <a:srgbClr val="0070C0"/>
                </a:solidFill>
              </a:rPr>
              <a:t> son los </a:t>
            </a:r>
            <a:r>
              <a:rPr lang="en-US" sz="2600" b="1" dirty="0" err="1" smtClean="0">
                <a:solidFill>
                  <a:srgbClr val="0070C0"/>
                </a:solidFill>
              </a:rPr>
              <a:t>facilitadores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formales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necesarios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para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eximir</a:t>
            </a:r>
            <a:r>
              <a:rPr lang="en-US" sz="2600" b="1" dirty="0" smtClean="0">
                <a:solidFill>
                  <a:srgbClr val="0070C0"/>
                </a:solidFill>
              </a:rPr>
              <a:t> al </a:t>
            </a:r>
            <a:r>
              <a:rPr lang="en-US" sz="2600" b="1" dirty="0" err="1" smtClean="0">
                <a:solidFill>
                  <a:srgbClr val="0070C0"/>
                </a:solidFill>
              </a:rPr>
              <a:t>alumno</a:t>
            </a:r>
            <a:r>
              <a:rPr lang="en-US" sz="2600" b="1" dirty="0" smtClean="0">
                <a:solidFill>
                  <a:srgbClr val="0070C0"/>
                </a:solidFill>
              </a:rPr>
              <a:t> de un </a:t>
            </a:r>
            <a:r>
              <a:rPr lang="en-US" sz="2600" b="1" dirty="0" err="1" smtClean="0">
                <a:solidFill>
                  <a:srgbClr val="0070C0"/>
                </a:solidFill>
              </a:rPr>
              <a:t>compromiso</a:t>
            </a:r>
            <a:r>
              <a:rPr lang="en-US" sz="2600" b="1" dirty="0" smtClean="0">
                <a:solidFill>
                  <a:srgbClr val="0070C0"/>
                </a:solidFill>
              </a:rPr>
              <a:t> o </a:t>
            </a:r>
            <a:r>
              <a:rPr lang="en-US" sz="2600" b="1" dirty="0" err="1" smtClean="0">
                <a:solidFill>
                  <a:srgbClr val="0070C0"/>
                </a:solidFill>
              </a:rPr>
              <a:t>actividad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potencialmente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frustrante</a:t>
            </a:r>
            <a:r>
              <a:rPr lang="en-US" sz="2600" b="1" dirty="0" smtClean="0">
                <a:solidFill>
                  <a:srgbClr val="0070C0"/>
                </a:solidFill>
              </a:rPr>
              <a:t> y </a:t>
            </a:r>
            <a:r>
              <a:rPr lang="en-US" sz="2600" b="1" dirty="0" err="1" smtClean="0">
                <a:solidFill>
                  <a:srgbClr val="0070C0"/>
                </a:solidFill>
              </a:rPr>
              <a:t>poco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exitosa</a:t>
            </a:r>
            <a:r>
              <a:rPr lang="en-US" sz="2600" b="1" dirty="0" smtClean="0">
                <a:solidFill>
                  <a:srgbClr val="0070C0"/>
                </a:solidFill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600" b="1" dirty="0" smtClean="0">
              <a:solidFill>
                <a:srgbClr val="0070C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600" b="1" dirty="0" err="1" smtClean="0">
                <a:solidFill>
                  <a:srgbClr val="FF0000"/>
                </a:solidFill>
              </a:rPr>
              <a:t>Permite</a:t>
            </a:r>
            <a:r>
              <a:rPr lang="en-US" sz="2600" b="1" dirty="0" smtClean="0">
                <a:solidFill>
                  <a:srgbClr val="FF0000"/>
                </a:solidFill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</a:rPr>
              <a:t>que</a:t>
            </a:r>
            <a:r>
              <a:rPr lang="en-US" sz="2600" b="1" dirty="0" smtClean="0">
                <a:solidFill>
                  <a:srgbClr val="FF0000"/>
                </a:solidFill>
              </a:rPr>
              <a:t> el </a:t>
            </a:r>
            <a:r>
              <a:rPr lang="en-US" sz="2600" b="1" dirty="0" err="1" smtClean="0">
                <a:solidFill>
                  <a:srgbClr val="FF0000"/>
                </a:solidFill>
              </a:rPr>
              <a:t>estudiante</a:t>
            </a:r>
            <a:r>
              <a:rPr lang="en-US" sz="2600" b="1" dirty="0" smtClean="0">
                <a:solidFill>
                  <a:srgbClr val="FF0000"/>
                </a:solidFill>
              </a:rPr>
              <a:t>: </a:t>
            </a:r>
            <a:endParaRPr lang="en-US" sz="2600" b="1" dirty="0" smtClean="0">
              <a:solidFill>
                <a:srgbClr val="0070C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n-US" sz="2600" b="1" dirty="0" smtClean="0">
              <a:solidFill>
                <a:srgbClr val="0070C0"/>
              </a:solidFill>
            </a:endParaRPr>
          </a:p>
          <a:p>
            <a:pPr marL="514350" indent="-514350" algn="just">
              <a:spcBef>
                <a:spcPts val="0"/>
              </a:spcBef>
              <a:buFont typeface="+mj-lt"/>
              <a:buAutoNum type="arabicPeriod"/>
            </a:pPr>
            <a:r>
              <a:rPr lang="en-US" sz="2600" b="1" dirty="0" smtClean="0">
                <a:solidFill>
                  <a:srgbClr val="0070C0"/>
                </a:solidFill>
              </a:rPr>
              <a:t>no lea en </a:t>
            </a:r>
            <a:r>
              <a:rPr lang="en-US" sz="2600" b="1" dirty="0" err="1" smtClean="0">
                <a:solidFill>
                  <a:srgbClr val="0070C0"/>
                </a:solidFill>
              </a:rPr>
              <a:t>voz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alta</a:t>
            </a:r>
            <a:r>
              <a:rPr lang="en-US" sz="2600" b="1" dirty="0" smtClean="0">
                <a:solidFill>
                  <a:srgbClr val="0070C0"/>
                </a:solidFill>
              </a:rPr>
              <a:t>;</a:t>
            </a:r>
          </a:p>
          <a:p>
            <a:pPr marL="514350" indent="-514350" algn="just">
              <a:spcBef>
                <a:spcPts val="0"/>
              </a:spcBef>
              <a:buFont typeface="+mj-lt"/>
              <a:buAutoNum type="arabicPeriod"/>
            </a:pPr>
            <a:r>
              <a:rPr lang="en-US" sz="2600" b="1" dirty="0" err="1">
                <a:solidFill>
                  <a:srgbClr val="0070C0"/>
                </a:solidFill>
              </a:rPr>
              <a:t>e</a:t>
            </a:r>
            <a:r>
              <a:rPr lang="en-US" sz="2600" b="1" dirty="0" err="1" smtClean="0">
                <a:solidFill>
                  <a:srgbClr val="0070C0"/>
                </a:solidFill>
              </a:rPr>
              <a:t>scriba</a:t>
            </a:r>
            <a:r>
              <a:rPr lang="en-US" sz="2600" b="1" dirty="0" smtClean="0">
                <a:solidFill>
                  <a:srgbClr val="0070C0"/>
                </a:solidFill>
              </a:rPr>
              <a:t> en el </a:t>
            </a:r>
            <a:r>
              <a:rPr lang="en-US" sz="2600" b="1" dirty="0" err="1" smtClean="0">
                <a:solidFill>
                  <a:srgbClr val="0070C0"/>
                </a:solidFill>
              </a:rPr>
              <a:t>ordenador</a:t>
            </a:r>
            <a:r>
              <a:rPr lang="en-US" sz="2600" b="1" dirty="0" smtClean="0">
                <a:solidFill>
                  <a:srgbClr val="0070C0"/>
                </a:solidFill>
              </a:rPr>
              <a:t> en </a:t>
            </a:r>
            <a:r>
              <a:rPr lang="en-US" sz="2600" b="1" dirty="0" err="1" smtClean="0">
                <a:solidFill>
                  <a:srgbClr val="0070C0"/>
                </a:solidFill>
              </a:rPr>
              <a:t>vez</a:t>
            </a:r>
            <a:r>
              <a:rPr lang="en-US" sz="2600" b="1" dirty="0" smtClean="0">
                <a:solidFill>
                  <a:srgbClr val="0070C0"/>
                </a:solidFill>
              </a:rPr>
              <a:t> de a </a:t>
            </a:r>
            <a:r>
              <a:rPr lang="en-US" sz="2600" b="1" dirty="0" err="1" smtClean="0">
                <a:solidFill>
                  <a:srgbClr val="0070C0"/>
                </a:solidFill>
              </a:rPr>
              <a:t>mano</a:t>
            </a:r>
            <a:r>
              <a:rPr lang="en-US" sz="2600" b="1" dirty="0" smtClean="0">
                <a:solidFill>
                  <a:srgbClr val="0070C0"/>
                </a:solidFill>
              </a:rPr>
              <a:t>;</a:t>
            </a:r>
          </a:p>
          <a:p>
            <a:pPr marL="514350" indent="-514350" algn="just">
              <a:spcBef>
                <a:spcPts val="0"/>
              </a:spcBef>
              <a:buFont typeface="+mj-lt"/>
              <a:buAutoNum type="arabicPeriod"/>
            </a:pPr>
            <a:r>
              <a:rPr lang="en-US" sz="2600" b="1" dirty="0" smtClean="0">
                <a:solidFill>
                  <a:srgbClr val="0070C0"/>
                </a:solidFill>
              </a:rPr>
              <a:t>no </a:t>
            </a:r>
            <a:r>
              <a:rPr lang="en-US" sz="2600" b="1" dirty="0" err="1" smtClean="0">
                <a:solidFill>
                  <a:srgbClr val="0070C0"/>
                </a:solidFill>
              </a:rPr>
              <a:t>esté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obligado</a:t>
            </a:r>
            <a:r>
              <a:rPr lang="en-US" sz="2600" b="1" dirty="0" smtClean="0">
                <a:solidFill>
                  <a:srgbClr val="0070C0"/>
                </a:solidFill>
              </a:rPr>
              <a:t> a </a:t>
            </a:r>
            <a:r>
              <a:rPr lang="en-US" sz="2600" b="1" dirty="0" err="1" smtClean="0">
                <a:solidFill>
                  <a:srgbClr val="0070C0"/>
                </a:solidFill>
              </a:rPr>
              <a:t>aprender</a:t>
            </a:r>
            <a:r>
              <a:rPr lang="en-US" sz="2600" b="1" dirty="0" smtClean="0">
                <a:solidFill>
                  <a:srgbClr val="0070C0"/>
                </a:solidFill>
              </a:rPr>
              <a:t> de </a:t>
            </a:r>
            <a:r>
              <a:rPr lang="en-US" sz="2600" b="1" dirty="0" err="1" smtClean="0">
                <a:solidFill>
                  <a:srgbClr val="0070C0"/>
                </a:solidFill>
              </a:rPr>
              <a:t>memoria</a:t>
            </a:r>
            <a:r>
              <a:rPr lang="en-US" sz="2600" b="1" dirty="0" smtClean="0">
                <a:solidFill>
                  <a:srgbClr val="0070C0"/>
                </a:solidFill>
              </a:rPr>
              <a:t>;</a:t>
            </a:r>
          </a:p>
          <a:p>
            <a:pPr marL="514350" indent="-514350" algn="just">
              <a:spcBef>
                <a:spcPts val="0"/>
              </a:spcBef>
              <a:buFont typeface="+mj-lt"/>
              <a:buAutoNum type="arabicPeriod"/>
            </a:pPr>
            <a:r>
              <a:rPr lang="en-US" sz="2600" b="1" dirty="0" smtClean="0">
                <a:solidFill>
                  <a:srgbClr val="0070C0"/>
                </a:solidFill>
              </a:rPr>
              <a:t>no </a:t>
            </a:r>
            <a:r>
              <a:rPr lang="en-US" sz="2600" b="1" dirty="0" err="1" smtClean="0">
                <a:solidFill>
                  <a:srgbClr val="0070C0"/>
                </a:solidFill>
              </a:rPr>
              <a:t>esté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obligado</a:t>
            </a:r>
            <a:r>
              <a:rPr lang="en-US" sz="2600" b="1" dirty="0" smtClean="0">
                <a:solidFill>
                  <a:srgbClr val="0070C0"/>
                </a:solidFill>
              </a:rPr>
              <a:t> a </a:t>
            </a:r>
            <a:r>
              <a:rPr lang="en-US" sz="2600" b="1" dirty="0" err="1" smtClean="0">
                <a:solidFill>
                  <a:srgbClr val="0070C0"/>
                </a:solidFill>
              </a:rPr>
              <a:t>escribir</a:t>
            </a:r>
            <a:r>
              <a:rPr lang="en-US" sz="2600" b="1" dirty="0" smtClean="0">
                <a:solidFill>
                  <a:srgbClr val="0070C0"/>
                </a:solidFill>
              </a:rPr>
              <a:t> en un </a:t>
            </a:r>
            <a:r>
              <a:rPr lang="en-US" sz="2600" b="1" dirty="0" err="1" smtClean="0">
                <a:solidFill>
                  <a:srgbClr val="0070C0"/>
                </a:solidFill>
              </a:rPr>
              <a:t>idioma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extranjero</a:t>
            </a:r>
            <a:r>
              <a:rPr lang="en-US" sz="2600" b="1" dirty="0" smtClean="0">
                <a:solidFill>
                  <a:srgbClr val="0070C0"/>
                </a:solidFill>
              </a:rPr>
              <a:t>;</a:t>
            </a:r>
          </a:p>
          <a:p>
            <a:pPr marL="514350" indent="-514350" algn="just">
              <a:spcBef>
                <a:spcPts val="0"/>
              </a:spcBef>
              <a:buFont typeface="+mj-lt"/>
              <a:buAutoNum type="arabicPeriod"/>
            </a:pPr>
            <a:r>
              <a:rPr lang="en-US" sz="2600" b="1" dirty="0" smtClean="0">
                <a:solidFill>
                  <a:srgbClr val="008000"/>
                </a:solidFill>
              </a:rPr>
              <a:t>no sea </a:t>
            </a:r>
            <a:r>
              <a:rPr lang="en-US" sz="2600" b="1" dirty="0" err="1" smtClean="0">
                <a:solidFill>
                  <a:srgbClr val="008000"/>
                </a:solidFill>
              </a:rPr>
              <a:t>sorprendido</a:t>
            </a:r>
            <a:r>
              <a:rPr lang="en-US" sz="2600" b="1" dirty="0" smtClean="0">
                <a:solidFill>
                  <a:srgbClr val="008000"/>
                </a:solidFill>
              </a:rPr>
              <a:t> </a:t>
            </a:r>
            <a:r>
              <a:rPr lang="en-US" sz="2600" b="1" dirty="0" err="1" smtClean="0">
                <a:solidFill>
                  <a:srgbClr val="008000"/>
                </a:solidFill>
              </a:rPr>
              <a:t>por</a:t>
            </a:r>
            <a:r>
              <a:rPr lang="en-US" sz="2600" b="1" dirty="0" smtClean="0">
                <a:solidFill>
                  <a:srgbClr val="008000"/>
                </a:solidFill>
              </a:rPr>
              <a:t> </a:t>
            </a:r>
            <a:r>
              <a:rPr lang="en-US" sz="2600" b="1" dirty="0" err="1" smtClean="0">
                <a:solidFill>
                  <a:srgbClr val="008000"/>
                </a:solidFill>
              </a:rPr>
              <a:t>alguna</a:t>
            </a:r>
            <a:r>
              <a:rPr lang="en-US" sz="2600" b="1" dirty="0" smtClean="0">
                <a:solidFill>
                  <a:srgbClr val="008000"/>
                </a:solidFill>
              </a:rPr>
              <a:t> </a:t>
            </a:r>
            <a:r>
              <a:rPr lang="en-US" sz="2600" b="1" dirty="0" err="1" smtClean="0">
                <a:solidFill>
                  <a:srgbClr val="008000"/>
                </a:solidFill>
              </a:rPr>
              <a:t>pregunta</a:t>
            </a:r>
            <a:r>
              <a:rPr lang="en-US" sz="2600" b="1" dirty="0" smtClean="0">
                <a:solidFill>
                  <a:srgbClr val="0070C0"/>
                </a:solidFill>
              </a:rPr>
              <a:t>.</a:t>
            </a:r>
            <a:endParaRPr lang="it-IT" sz="2900" b="1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it-IT" dirty="0"/>
          </a:p>
        </p:txBody>
      </p:sp>
      <p:pic>
        <p:nvPicPr>
          <p:cNvPr id="4" name="Picture 3" descr="C:\Documents and Settings\Costy\Documenti\Immagini\clip art comenius\PIC4708M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573"/>
          <a:stretch>
            <a:fillRect/>
          </a:stretch>
        </p:blipFill>
        <p:spPr bwMode="auto">
          <a:xfrm flipH="1">
            <a:off x="6215054" y="2428868"/>
            <a:ext cx="2928946" cy="20240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1946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it-IT" sz="5200" b="1" dirty="0" smtClean="0">
                <a:solidFill>
                  <a:srgbClr val="9900CC"/>
                </a:solidFill>
              </a:rPr>
              <a:t>EL CUESTIONARIO</a:t>
            </a:r>
          </a:p>
          <a:p>
            <a:pPr marL="0" indent="0" algn="just">
              <a:buNone/>
            </a:pPr>
            <a:endParaRPr lang="it-IT" b="1" dirty="0" smtClean="0">
              <a:solidFill>
                <a:srgbClr val="9900CC"/>
              </a:solidFill>
            </a:endParaRPr>
          </a:p>
          <a:p>
            <a:pPr marL="0" indent="0" algn="just">
              <a:buNone/>
            </a:pPr>
            <a:r>
              <a:rPr lang="en-US" b="1" dirty="0" err="1" smtClean="0">
                <a:solidFill>
                  <a:srgbClr val="9900CC"/>
                </a:solidFill>
              </a:rPr>
              <a:t>Una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herramienta</a:t>
            </a:r>
            <a:r>
              <a:rPr lang="en-US" b="1" dirty="0" smtClean="0">
                <a:solidFill>
                  <a:srgbClr val="9900CC"/>
                </a:solidFill>
              </a:rPr>
              <a:t> de </a:t>
            </a:r>
            <a:r>
              <a:rPr lang="en-US" b="1" dirty="0" err="1" smtClean="0">
                <a:solidFill>
                  <a:srgbClr val="9900CC"/>
                </a:solidFill>
              </a:rPr>
              <a:t>comparación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útil</a:t>
            </a:r>
            <a:r>
              <a:rPr lang="en-US" b="1" dirty="0" smtClean="0">
                <a:solidFill>
                  <a:srgbClr val="9900CC"/>
                </a:solidFill>
              </a:rPr>
              <a:t> entre </a:t>
            </a:r>
          </a:p>
          <a:p>
            <a:pPr marL="0" indent="0" algn="just">
              <a:buNone/>
            </a:pPr>
            <a:r>
              <a:rPr lang="en-US" b="1" dirty="0" err="1" smtClean="0">
                <a:solidFill>
                  <a:srgbClr val="9900CC"/>
                </a:solidFill>
              </a:rPr>
              <a:t>profesores</a:t>
            </a:r>
            <a:r>
              <a:rPr lang="en-US" b="1" dirty="0" smtClean="0">
                <a:solidFill>
                  <a:srgbClr val="9900CC"/>
                </a:solidFill>
              </a:rPr>
              <a:t> y padres </a:t>
            </a:r>
            <a:r>
              <a:rPr lang="en-US" b="1" dirty="0" err="1" smtClean="0">
                <a:solidFill>
                  <a:srgbClr val="9900CC"/>
                </a:solidFill>
              </a:rPr>
              <a:t>viene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representada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por</a:t>
            </a:r>
            <a:r>
              <a:rPr lang="en-US" b="1" dirty="0" smtClean="0">
                <a:solidFill>
                  <a:srgbClr val="9900CC"/>
                </a:solidFill>
              </a:rPr>
              <a:t> un</a:t>
            </a:r>
          </a:p>
          <a:p>
            <a:pPr marL="0" indent="0" algn="just">
              <a:buNone/>
            </a:pPr>
            <a:r>
              <a:rPr lang="en-US" b="1" dirty="0" err="1" smtClean="0">
                <a:solidFill>
                  <a:srgbClr val="9900CC"/>
                </a:solidFill>
              </a:rPr>
              <a:t>cuestionario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especialmente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preparado</a:t>
            </a:r>
            <a:r>
              <a:rPr lang="en-US" b="1" dirty="0" smtClean="0">
                <a:solidFill>
                  <a:srgbClr val="9900CC"/>
                </a:solidFill>
              </a:rPr>
              <a:t>, </a:t>
            </a:r>
            <a:r>
              <a:rPr lang="en-US" b="1" dirty="0" err="1" smtClean="0">
                <a:solidFill>
                  <a:srgbClr val="9900CC"/>
                </a:solidFill>
              </a:rPr>
              <a:t>que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permite</a:t>
            </a:r>
            <a:endParaRPr lang="en-US" b="1" dirty="0" smtClean="0">
              <a:solidFill>
                <a:srgbClr val="9900CC"/>
              </a:solidFill>
            </a:endParaRPr>
          </a:p>
          <a:p>
            <a:pPr marL="0" indent="0" algn="just">
              <a:buNone/>
            </a:pPr>
            <a:r>
              <a:rPr lang="en-US" b="1" dirty="0" err="1" smtClean="0">
                <a:solidFill>
                  <a:srgbClr val="9900CC"/>
                </a:solidFill>
              </a:rPr>
              <a:t>observar</a:t>
            </a:r>
            <a:r>
              <a:rPr lang="en-US" b="1" dirty="0" smtClean="0">
                <a:solidFill>
                  <a:srgbClr val="9900CC"/>
                </a:solidFill>
              </a:rPr>
              <a:t> la </a:t>
            </a:r>
            <a:r>
              <a:rPr lang="en-US" b="1" dirty="0" err="1" smtClean="0">
                <a:solidFill>
                  <a:srgbClr val="9900CC"/>
                </a:solidFill>
              </a:rPr>
              <a:t>evidencia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relacionando</a:t>
            </a:r>
            <a:r>
              <a:rPr lang="en-US" b="1" dirty="0" smtClean="0">
                <a:solidFill>
                  <a:srgbClr val="9900CC"/>
                </a:solidFill>
              </a:rPr>
              <a:t> los </a:t>
            </a:r>
            <a:r>
              <a:rPr lang="en-US" b="1" dirty="0" err="1" smtClean="0">
                <a:solidFill>
                  <a:srgbClr val="9900CC"/>
                </a:solidFill>
              </a:rPr>
              <a:t>puntos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en-US" b="1" dirty="0" err="1" smtClean="0">
                <a:solidFill>
                  <a:srgbClr val="9900CC"/>
                </a:solidFill>
              </a:rPr>
              <a:t>débiles</a:t>
            </a:r>
            <a:r>
              <a:rPr lang="en-US" b="1" dirty="0" smtClean="0">
                <a:solidFill>
                  <a:srgbClr val="9900CC"/>
                </a:solidFill>
              </a:rPr>
              <a:t> y </a:t>
            </a:r>
            <a:r>
              <a:rPr lang="en-US" b="1" dirty="0" err="1" smtClean="0">
                <a:solidFill>
                  <a:srgbClr val="9900CC"/>
                </a:solidFill>
              </a:rPr>
              <a:t>fuertes</a:t>
            </a:r>
            <a:r>
              <a:rPr lang="en-US" b="1" dirty="0" smtClean="0">
                <a:solidFill>
                  <a:srgbClr val="9900CC"/>
                </a:solidFill>
              </a:rPr>
              <a:t> del </a:t>
            </a:r>
            <a:r>
              <a:rPr lang="en-US" b="1" dirty="0" err="1" smtClean="0">
                <a:solidFill>
                  <a:srgbClr val="9900CC"/>
                </a:solidFill>
              </a:rPr>
              <a:t>alumno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disléxico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para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así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poder</a:t>
            </a:r>
            <a:endParaRPr lang="en-US" b="1" dirty="0" smtClean="0">
              <a:solidFill>
                <a:srgbClr val="9900CC"/>
              </a:solidFill>
            </a:endParaRPr>
          </a:p>
          <a:p>
            <a:pPr marL="0" indent="0" algn="just">
              <a:buNone/>
            </a:pPr>
            <a:r>
              <a:rPr lang="en-US" b="1" dirty="0" err="1" smtClean="0">
                <a:solidFill>
                  <a:srgbClr val="9900CC"/>
                </a:solidFill>
              </a:rPr>
              <a:t>preparar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las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intervenciones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más</a:t>
            </a:r>
            <a:r>
              <a:rPr lang="en-US" b="1" dirty="0" smtClean="0">
                <a:solidFill>
                  <a:srgbClr val="9900CC"/>
                </a:solidFill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</a:rPr>
              <a:t>efectivas</a:t>
            </a:r>
            <a:r>
              <a:rPr lang="en-US" b="1" dirty="0" smtClean="0">
                <a:solidFill>
                  <a:srgbClr val="9900CC"/>
                </a:solidFill>
              </a:rPr>
              <a:t>.</a:t>
            </a:r>
            <a:endParaRPr lang="it-IT" dirty="0" smtClean="0"/>
          </a:p>
          <a:p>
            <a:pPr marL="0" indent="0" algn="ctr">
              <a:buNone/>
            </a:pPr>
            <a:r>
              <a:rPr lang="it-IT" sz="4800" b="1" dirty="0" smtClean="0">
                <a:solidFill>
                  <a:srgbClr val="FF33CC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it-IT" sz="4800" b="1" dirty="0" smtClean="0">
                <a:solidFill>
                  <a:srgbClr val="FF33CC"/>
                </a:solidFill>
              </a:rPr>
              <a:t>ASOCIACIONES</a:t>
            </a:r>
          </a:p>
          <a:p>
            <a:pPr marL="0" indent="0" algn="ctr">
              <a:buNone/>
            </a:pPr>
            <a:endParaRPr lang="it-IT" sz="4800" b="1" dirty="0" smtClean="0">
              <a:solidFill>
                <a:srgbClr val="FF33CC"/>
              </a:solidFill>
            </a:endParaRPr>
          </a:p>
          <a:p>
            <a:pPr marL="3673475" indent="-3673475" algn="just">
              <a:buNone/>
            </a:pPr>
            <a:r>
              <a:rPr lang="it-IT" b="1" dirty="0" smtClean="0">
                <a:solidFill>
                  <a:srgbClr val="FF33CC"/>
                </a:solidFill>
              </a:rPr>
              <a:t>                                                                     Para identificar la </a:t>
            </a:r>
            <a:r>
              <a:rPr lang="it-IT" b="1" dirty="0" err="1" smtClean="0">
                <a:solidFill>
                  <a:srgbClr val="FF33CC"/>
                </a:solidFill>
              </a:rPr>
              <a:t>dislexia</a:t>
            </a:r>
            <a:r>
              <a:rPr lang="it-IT" b="1" dirty="0" smtClean="0">
                <a:solidFill>
                  <a:srgbClr val="FF33CC"/>
                </a:solidFill>
              </a:rPr>
              <a:t> y preparar </a:t>
            </a:r>
            <a:r>
              <a:rPr lang="it-IT" b="1" dirty="0" err="1" smtClean="0">
                <a:solidFill>
                  <a:srgbClr val="FF33CC"/>
                </a:solidFill>
              </a:rPr>
              <a:t>los</a:t>
            </a:r>
            <a:r>
              <a:rPr lang="it-IT" b="1" dirty="0" smtClean="0">
                <a:solidFill>
                  <a:srgbClr val="FF33CC"/>
                </a:solidFill>
              </a:rPr>
              <a:t> </a:t>
            </a:r>
            <a:r>
              <a:rPr lang="it-IT" b="1" dirty="0" err="1" smtClean="0">
                <a:solidFill>
                  <a:srgbClr val="FF33CC"/>
                </a:solidFill>
              </a:rPr>
              <a:t>planes</a:t>
            </a:r>
            <a:r>
              <a:rPr lang="it-IT" b="1" dirty="0" smtClean="0">
                <a:solidFill>
                  <a:srgbClr val="FF33CC"/>
                </a:solidFill>
              </a:rPr>
              <a:t> y </a:t>
            </a:r>
            <a:r>
              <a:rPr lang="it-IT" b="1" dirty="0" err="1" smtClean="0">
                <a:solidFill>
                  <a:srgbClr val="FF33CC"/>
                </a:solidFill>
              </a:rPr>
              <a:t>herramientas</a:t>
            </a:r>
            <a:r>
              <a:rPr lang="it-IT" b="1" dirty="0" smtClean="0">
                <a:solidFill>
                  <a:srgbClr val="FF33CC"/>
                </a:solidFill>
              </a:rPr>
              <a:t> </a:t>
            </a:r>
            <a:r>
              <a:rPr lang="it-IT" b="1" dirty="0" err="1" smtClean="0">
                <a:solidFill>
                  <a:srgbClr val="FF33CC"/>
                </a:solidFill>
              </a:rPr>
              <a:t>más</a:t>
            </a:r>
            <a:r>
              <a:rPr lang="it-IT" b="1" dirty="0" smtClean="0">
                <a:solidFill>
                  <a:srgbClr val="FF33CC"/>
                </a:solidFill>
              </a:rPr>
              <a:t> </a:t>
            </a:r>
            <a:r>
              <a:rPr lang="it-IT" b="1" dirty="0" err="1" smtClean="0">
                <a:solidFill>
                  <a:srgbClr val="FF33CC"/>
                </a:solidFill>
              </a:rPr>
              <a:t>apropiadas</a:t>
            </a:r>
            <a:r>
              <a:rPr lang="it-IT" b="1" dirty="0" smtClean="0">
                <a:solidFill>
                  <a:srgbClr val="FF33CC"/>
                </a:solidFill>
              </a:rPr>
              <a:t>, te </a:t>
            </a:r>
            <a:r>
              <a:rPr lang="it-IT" b="1" dirty="0" err="1" smtClean="0">
                <a:solidFill>
                  <a:srgbClr val="FF33CC"/>
                </a:solidFill>
              </a:rPr>
              <a:t>puedes</a:t>
            </a:r>
            <a:r>
              <a:rPr lang="it-IT" b="1" dirty="0" smtClean="0">
                <a:solidFill>
                  <a:srgbClr val="FF33CC"/>
                </a:solidFill>
              </a:rPr>
              <a:t> </a:t>
            </a:r>
            <a:r>
              <a:rPr lang="it-IT" b="1" dirty="0" err="1" smtClean="0">
                <a:solidFill>
                  <a:srgbClr val="FF33CC"/>
                </a:solidFill>
              </a:rPr>
              <a:t>dirigir</a:t>
            </a:r>
            <a:r>
              <a:rPr lang="it-IT" b="1" dirty="0" smtClean="0">
                <a:solidFill>
                  <a:srgbClr val="FF33CC"/>
                </a:solidFill>
              </a:rPr>
              <a:t> a </a:t>
            </a:r>
            <a:r>
              <a:rPr lang="it-IT" b="1" dirty="0" err="1" smtClean="0">
                <a:solidFill>
                  <a:srgbClr val="FF33CC"/>
                </a:solidFill>
              </a:rPr>
              <a:t>centros</a:t>
            </a:r>
            <a:r>
              <a:rPr lang="it-IT" b="1" dirty="0" smtClean="0">
                <a:solidFill>
                  <a:srgbClr val="FF33CC"/>
                </a:solidFill>
              </a:rPr>
              <a:t> </a:t>
            </a:r>
            <a:r>
              <a:rPr lang="it-IT" b="1" dirty="0" err="1" smtClean="0">
                <a:solidFill>
                  <a:srgbClr val="FF33CC"/>
                </a:solidFill>
              </a:rPr>
              <a:t>especializados</a:t>
            </a:r>
            <a:r>
              <a:rPr lang="it-IT" b="1" dirty="0" smtClean="0">
                <a:solidFill>
                  <a:srgbClr val="FF33CC"/>
                </a:solidFill>
              </a:rPr>
              <a:t> en la materia, </a:t>
            </a:r>
            <a:r>
              <a:rPr lang="it-IT" b="1" dirty="0" err="1" smtClean="0">
                <a:solidFill>
                  <a:srgbClr val="FF33CC"/>
                </a:solidFill>
              </a:rPr>
              <a:t>también</a:t>
            </a:r>
            <a:r>
              <a:rPr lang="it-IT" b="1" dirty="0" smtClean="0">
                <a:solidFill>
                  <a:srgbClr val="FF33CC"/>
                </a:solidFill>
              </a:rPr>
              <a:t> a un </a:t>
            </a:r>
            <a:r>
              <a:rPr lang="it-IT" b="1" dirty="0" err="1" smtClean="0">
                <a:solidFill>
                  <a:srgbClr val="FF33CC"/>
                </a:solidFill>
              </a:rPr>
              <a:t>nivel</a:t>
            </a:r>
            <a:r>
              <a:rPr lang="it-IT" b="1" dirty="0" smtClean="0">
                <a:solidFill>
                  <a:srgbClr val="FF33CC"/>
                </a:solidFill>
              </a:rPr>
              <a:t> </a:t>
            </a:r>
            <a:r>
              <a:rPr lang="it-IT" b="1" dirty="0" err="1" smtClean="0">
                <a:solidFill>
                  <a:srgbClr val="FF33CC"/>
                </a:solidFill>
              </a:rPr>
              <a:t>descentralizado</a:t>
            </a:r>
            <a:r>
              <a:rPr lang="it-IT" b="1" dirty="0" smtClean="0">
                <a:solidFill>
                  <a:srgbClr val="FF33CC"/>
                </a:solidFill>
              </a:rPr>
              <a:t>. 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2058" name="Picture 10" descr="C:\Documents and Settings\Costy\Documenti\Immagini\4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3429000"/>
            <a:ext cx="3500462" cy="2625346"/>
          </a:xfrm>
          <a:prstGeom prst="rect">
            <a:avLst/>
          </a:prstGeom>
          <a:noFill/>
        </p:spPr>
      </p:pic>
      <p:pic>
        <p:nvPicPr>
          <p:cNvPr id="2059" name="Picture 11" descr="C:\Documents and Settings\Costy\Documenti\Immagini\Listener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5092" y="1071546"/>
            <a:ext cx="2718908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343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AGENCIAS EDUCATIVAS DE LOS PAÍSES SOCIOS EN EL PROYECTO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6949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CONSTRUIR UNA RED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6973" y="1208088"/>
            <a:ext cx="7972452" cy="5257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El </a:t>
            </a:r>
            <a:r>
              <a:rPr lang="en-US" b="1" dirty="0" err="1" smtClean="0">
                <a:solidFill>
                  <a:srgbClr val="0070C0"/>
                </a:solidFill>
              </a:rPr>
              <a:t>éxito</a:t>
            </a:r>
            <a:r>
              <a:rPr lang="en-US" b="1" dirty="0" smtClean="0">
                <a:solidFill>
                  <a:srgbClr val="0070C0"/>
                </a:solidFill>
              </a:rPr>
              <a:t> escolar de un </a:t>
            </a:r>
            <a:r>
              <a:rPr lang="en-US" b="1" dirty="0" err="1" smtClean="0">
                <a:solidFill>
                  <a:srgbClr val="0070C0"/>
                </a:solidFill>
              </a:rPr>
              <a:t>estudiante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disléxicos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está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sujeto</a:t>
            </a:r>
            <a:r>
              <a:rPr lang="en-US" b="1" dirty="0" smtClean="0">
                <a:solidFill>
                  <a:srgbClr val="0070C0"/>
                </a:solidFill>
              </a:rPr>
              <a:t> a la </a:t>
            </a:r>
            <a:r>
              <a:rPr lang="en-US" b="1" dirty="0" err="1" smtClean="0">
                <a:solidFill>
                  <a:srgbClr val="0070C0"/>
                </a:solidFill>
              </a:rPr>
              <a:t>construcción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una</a:t>
            </a:r>
            <a:r>
              <a:rPr lang="en-US" b="1" dirty="0" smtClean="0">
                <a:solidFill>
                  <a:srgbClr val="0070C0"/>
                </a:solidFill>
              </a:rPr>
              <a:t> red de </a:t>
            </a:r>
            <a:r>
              <a:rPr lang="en-US" b="1" smtClean="0">
                <a:solidFill>
                  <a:srgbClr val="0070C0"/>
                </a:solidFill>
              </a:rPr>
              <a:t>elementos:</a:t>
            </a:r>
            <a:endParaRPr lang="en-US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70C0"/>
              </a:solidFill>
            </a:endParaRPr>
          </a:p>
          <a:p>
            <a:pPr marL="0" indent="0"/>
            <a:r>
              <a:rPr lang="en-US" b="1" dirty="0" err="1" smtClean="0">
                <a:solidFill>
                  <a:srgbClr val="0070C0"/>
                </a:solidFill>
              </a:rPr>
              <a:t>familia</a:t>
            </a:r>
            <a:r>
              <a:rPr lang="en-US" b="1" dirty="0" smtClean="0">
                <a:solidFill>
                  <a:srgbClr val="0070C0"/>
                </a:solidFill>
              </a:rPr>
              <a:t>,</a:t>
            </a:r>
          </a:p>
          <a:p>
            <a:pPr marL="0" indent="0"/>
            <a:r>
              <a:rPr lang="en-US" b="1" dirty="0" err="1" smtClean="0">
                <a:solidFill>
                  <a:srgbClr val="0070C0"/>
                </a:solidFill>
              </a:rPr>
              <a:t>escuela</a:t>
            </a:r>
            <a:r>
              <a:rPr lang="en-US" b="1" dirty="0" smtClean="0">
                <a:solidFill>
                  <a:srgbClr val="0070C0"/>
                </a:solidFill>
              </a:rPr>
              <a:t>,</a:t>
            </a:r>
          </a:p>
          <a:p>
            <a:pPr marL="0" indent="0"/>
            <a:r>
              <a:rPr lang="en-US" b="1" dirty="0" err="1" smtClean="0">
                <a:solidFill>
                  <a:srgbClr val="0070C0"/>
                </a:solidFill>
              </a:rPr>
              <a:t>especialistas</a:t>
            </a:r>
            <a:r>
              <a:rPr lang="en-US" b="1" dirty="0" smtClean="0">
                <a:solidFill>
                  <a:srgbClr val="0070C0"/>
                </a:solidFill>
              </a:rPr>
              <a:t>,</a:t>
            </a:r>
          </a:p>
          <a:p>
            <a:pPr marL="0" indent="0"/>
            <a:r>
              <a:rPr lang="en-US" b="1" dirty="0" err="1" smtClean="0">
                <a:solidFill>
                  <a:srgbClr val="0070C0"/>
                </a:solidFill>
              </a:rPr>
              <a:t>trabajo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grupal</a:t>
            </a:r>
            <a:r>
              <a:rPr lang="en-US" b="1" dirty="0" smtClean="0">
                <a:solidFill>
                  <a:srgbClr val="0070C0"/>
                </a:solidFill>
              </a:rPr>
              <a:t> con </a:t>
            </a:r>
            <a:r>
              <a:rPr lang="en-US" b="1" dirty="0" err="1" smtClean="0">
                <a:solidFill>
                  <a:srgbClr val="0070C0"/>
                </a:solidFill>
              </a:rPr>
              <a:t>otros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compañeros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en-US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b="1" dirty="0" err="1" smtClean="0">
                <a:solidFill>
                  <a:srgbClr val="0070C0"/>
                </a:solidFill>
              </a:rPr>
              <a:t>Todos</a:t>
            </a:r>
            <a:r>
              <a:rPr lang="en-US" b="1" dirty="0" smtClean="0">
                <a:solidFill>
                  <a:srgbClr val="0070C0"/>
                </a:solidFill>
              </a:rPr>
              <a:t> los </a:t>
            </a:r>
            <a:r>
              <a:rPr lang="en-US" b="1" dirty="0" err="1" smtClean="0">
                <a:solidFill>
                  <a:srgbClr val="0070C0"/>
                </a:solidFill>
              </a:rPr>
              <a:t>participantes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deben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estar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acuerdo</a:t>
            </a:r>
            <a:r>
              <a:rPr lang="en-US" b="1" dirty="0" smtClean="0">
                <a:solidFill>
                  <a:srgbClr val="0070C0"/>
                </a:solidFill>
              </a:rPr>
              <a:t> en los </a:t>
            </a:r>
            <a:r>
              <a:rPr lang="en-US" b="1" dirty="0" err="1" smtClean="0">
                <a:solidFill>
                  <a:srgbClr val="0070C0"/>
                </a:solidFill>
              </a:rPr>
              <a:t>objetivos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comunes</a:t>
            </a:r>
            <a:r>
              <a:rPr lang="en-US" b="1" dirty="0" smtClean="0">
                <a:solidFill>
                  <a:srgbClr val="0070C0"/>
                </a:solidFill>
              </a:rPr>
              <a:t> y </a:t>
            </a:r>
            <a:r>
              <a:rPr lang="en-US" b="1" dirty="0" err="1" smtClean="0">
                <a:solidFill>
                  <a:srgbClr val="0070C0"/>
                </a:solidFill>
              </a:rPr>
              <a:t>estrategias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mejora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para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enlazar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las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iniciativas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entrenamiento</a:t>
            </a:r>
            <a:r>
              <a:rPr lang="en-US" b="1" dirty="0" smtClean="0">
                <a:solidFill>
                  <a:srgbClr val="0070C0"/>
                </a:solidFill>
              </a:rPr>
              <a:t>. El </a:t>
            </a:r>
            <a:r>
              <a:rPr lang="en-US" b="1" dirty="0" err="1" smtClean="0">
                <a:solidFill>
                  <a:srgbClr val="0070C0"/>
                </a:solidFill>
              </a:rPr>
              <a:t>objetivo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es</a:t>
            </a:r>
            <a:r>
              <a:rPr lang="en-US" b="1" dirty="0" smtClean="0">
                <a:solidFill>
                  <a:srgbClr val="0070C0"/>
                </a:solidFill>
              </a:rPr>
              <a:t> la </a:t>
            </a:r>
            <a:r>
              <a:rPr lang="en-US" b="1" dirty="0" err="1" smtClean="0">
                <a:solidFill>
                  <a:srgbClr val="0070C0"/>
                </a:solidFill>
              </a:rPr>
              <a:t>completa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integración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las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destrezas</a:t>
            </a:r>
            <a:r>
              <a:rPr lang="en-US" b="1" dirty="0" smtClean="0">
                <a:solidFill>
                  <a:srgbClr val="0070C0"/>
                </a:solidFill>
              </a:rPr>
              <a:t> y el </a:t>
            </a:r>
            <a:r>
              <a:rPr lang="en-US" b="1" dirty="0" err="1" smtClean="0">
                <a:solidFill>
                  <a:srgbClr val="0070C0"/>
                </a:solidFill>
              </a:rPr>
              <a:t>éxito</a:t>
            </a:r>
            <a:r>
              <a:rPr lang="en-US" b="1" dirty="0" smtClean="0">
                <a:solidFill>
                  <a:srgbClr val="0070C0"/>
                </a:solidFill>
              </a:rPr>
              <a:t> escolar del </a:t>
            </a:r>
            <a:r>
              <a:rPr lang="en-US" b="1" dirty="0" err="1" smtClean="0">
                <a:solidFill>
                  <a:srgbClr val="0070C0"/>
                </a:solidFill>
              </a:rPr>
              <a:t>estudiante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endParaRPr lang="it-IT" b="1" dirty="0" smtClean="0">
              <a:solidFill>
                <a:srgbClr val="0070C0"/>
              </a:solidFill>
            </a:endParaRP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2050" name="Picture 2" descr="C:\Documents and Settings\Costy\Documenti\Immagini\clip art comenius\clip-art002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488681">
            <a:off x="6659362" y="2526637"/>
            <a:ext cx="2128504" cy="2215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4026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Costy\Documenti\Immagini\clip art comenius\scuola nuov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7AF5A"/>
              </a:clrFrom>
              <a:clrTo>
                <a:srgbClr val="E7AF5A">
                  <a:alpha val="0"/>
                </a:srgbClr>
              </a:clrTo>
            </a:clrChange>
          </a:blip>
          <a:srcRect l="24107" t="4455" r="24553" b="4950"/>
          <a:stretch>
            <a:fillRect/>
          </a:stretch>
        </p:blipFill>
        <p:spPr bwMode="auto">
          <a:xfrm>
            <a:off x="3972394" y="0"/>
            <a:ext cx="5171606" cy="6858000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86106" cy="1143000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PÁGINAS WEB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13250" y="500042"/>
            <a:ext cx="4492625" cy="3881458"/>
          </a:xfrm>
        </p:spPr>
        <p:txBody>
          <a:bodyPr>
            <a:normAutofit fontScale="62500" lnSpcReduction="20000"/>
          </a:bodyPr>
          <a:lstStyle/>
          <a:p>
            <a:pPr eaLnBrk="0" hangingPunct="0">
              <a:lnSpc>
                <a:spcPct val="170000"/>
              </a:lnSpc>
              <a:buClr>
                <a:schemeClr val="hlink"/>
              </a:buClr>
              <a:buSzPct val="70000"/>
              <a:buFont typeface="Wingdings" charset="0"/>
              <a:buChar char="n"/>
            </a:pPr>
            <a:r>
              <a:rPr lang="es-ES" b="1" dirty="0">
                <a:hlinkClick r:id="rId3"/>
              </a:rPr>
              <a:t>http://dislexiaeuskadi.com</a:t>
            </a:r>
            <a:endParaRPr lang="es-ES" b="1" dirty="0"/>
          </a:p>
          <a:p>
            <a:pPr eaLnBrk="0" hangingPunct="0">
              <a:lnSpc>
                <a:spcPct val="170000"/>
              </a:lnSpc>
              <a:buClr>
                <a:schemeClr val="hlink"/>
              </a:buClr>
              <a:buSzPct val="70000"/>
              <a:buFont typeface="Wingdings" charset="0"/>
              <a:buChar char="n"/>
            </a:pPr>
            <a:r>
              <a:rPr lang="es-ES" b="1" dirty="0">
                <a:hlinkClick r:id="rId4"/>
              </a:rPr>
              <a:t>http://www.asandiss.org</a:t>
            </a:r>
            <a:endParaRPr lang="es-ES" b="1" dirty="0"/>
          </a:p>
          <a:p>
            <a:pPr eaLnBrk="0" hangingPunct="0">
              <a:lnSpc>
                <a:spcPct val="170000"/>
              </a:lnSpc>
              <a:buClr>
                <a:schemeClr val="hlink"/>
              </a:buClr>
              <a:buSzPct val="70000"/>
              <a:buFont typeface="Wingdings" charset="0"/>
              <a:buChar char="n"/>
            </a:pPr>
            <a:r>
              <a:rPr lang="es-ES" b="1" dirty="0">
                <a:hlinkClick r:id="rId5"/>
              </a:rPr>
              <a:t>http://www.logopediagranada.es/</a:t>
            </a:r>
            <a:endParaRPr lang="es-ES" b="1" dirty="0"/>
          </a:p>
          <a:p>
            <a:pPr eaLnBrk="0" hangingPunct="0">
              <a:lnSpc>
                <a:spcPct val="170000"/>
              </a:lnSpc>
              <a:buClr>
                <a:schemeClr val="hlink"/>
              </a:buClr>
              <a:buSzPct val="70000"/>
              <a:buFont typeface="Wingdings" charset="0"/>
              <a:buChar char="n"/>
            </a:pPr>
            <a:r>
              <a:rPr lang="es-ES" b="1" dirty="0">
                <a:hlinkClick r:id="rId6"/>
              </a:rPr>
              <a:t>http://cometelasopa.com/</a:t>
            </a:r>
            <a:endParaRPr lang="es-ES" b="1" dirty="0"/>
          </a:p>
          <a:p>
            <a:pPr eaLnBrk="0" hangingPunct="0">
              <a:lnSpc>
                <a:spcPct val="170000"/>
              </a:lnSpc>
              <a:buClr>
                <a:schemeClr val="hlink"/>
              </a:buClr>
              <a:buSzPct val="70000"/>
              <a:buFont typeface="Wingdings" charset="0"/>
              <a:buChar char="n"/>
            </a:pPr>
            <a:r>
              <a:rPr lang="es-ES" b="1" dirty="0">
                <a:hlinkClick r:id="rId7"/>
              </a:rPr>
              <a:t>http://www.dislexiasinbarreras.com/</a:t>
            </a:r>
            <a:endParaRPr lang="es-ES" b="1" dirty="0"/>
          </a:p>
          <a:p>
            <a:pPr eaLnBrk="0" hangingPunct="0">
              <a:lnSpc>
                <a:spcPct val="170000"/>
              </a:lnSpc>
              <a:buClr>
                <a:schemeClr val="hlink"/>
              </a:buClr>
              <a:buSzPct val="70000"/>
              <a:buFont typeface="Wingdings" charset="0"/>
              <a:buChar char="n"/>
            </a:pPr>
            <a:r>
              <a:rPr lang="es-ES" b="1" dirty="0">
                <a:hlinkClick r:id="rId8"/>
              </a:rPr>
              <a:t>http://campus.unir.net/</a:t>
            </a:r>
            <a:endParaRPr lang="es-ES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it-IT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it-IT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it-IT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133622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71858" cy="1143000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BIBLIOGRAFÍA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2" descr="C:\Documents and Settings\Costy\Documenti\Immagini\clip art comenius\scuola nuov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7AF5A"/>
              </a:clrFrom>
              <a:clrTo>
                <a:srgbClr val="E7AF5A">
                  <a:alpha val="0"/>
                </a:srgbClr>
              </a:clrTo>
            </a:clrChange>
          </a:blip>
          <a:srcRect l="24107" t="4455" r="24553" b="4950"/>
          <a:stretch>
            <a:fillRect/>
          </a:stretch>
        </p:blipFill>
        <p:spPr bwMode="auto">
          <a:xfrm>
            <a:off x="3929058" y="-57468"/>
            <a:ext cx="5214942" cy="6915467"/>
          </a:xfrm>
          <a:prstGeom prst="rect">
            <a:avLst/>
          </a:prstGeom>
          <a:noFill/>
        </p:spPr>
      </p:pic>
      <p:sp>
        <p:nvSpPr>
          <p:cNvPr id="7" name="Rettangolo 6"/>
          <p:cNvSpPr/>
          <p:nvPr/>
        </p:nvSpPr>
        <p:spPr>
          <a:xfrm>
            <a:off x="4714876" y="2000240"/>
            <a:ext cx="44291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4397375" y="654397"/>
            <a:ext cx="446087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2000" dirty="0">
                <a:solidFill>
                  <a:schemeClr val="tx2"/>
                </a:solidFill>
                <a:latin typeface="Arial" charset="0"/>
                <a:cs typeface="Arial" charset="0"/>
              </a:rPr>
              <a:t>DIFICULTADES ESPECÍFICAS DE APRENDIZAJE: DISLEXIA. Mª del Carmen Angulo, J. Gonzalo, J. L. Luque, Mª del Pilar Rodríguez, R. Sánchez Cantero, R. M. </a:t>
            </a:r>
            <a:r>
              <a:rPr lang="es-E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Satorras</a:t>
            </a:r>
            <a:r>
              <a:rPr lang="es-ES" sz="2000" dirty="0">
                <a:solidFill>
                  <a:schemeClr val="tx2"/>
                </a:solidFill>
                <a:latin typeface="Arial" charset="0"/>
                <a:cs typeface="Arial" charset="0"/>
              </a:rPr>
              <a:t>, M. Vázquez. JUNTA DE ANDALUCÍA.</a:t>
            </a:r>
          </a:p>
          <a:p>
            <a:pPr marL="285750" indent="-285750">
              <a:buFont typeface="Arial"/>
              <a:buChar char="•"/>
            </a:pPr>
            <a:endParaRPr lang="es-ES" sz="2000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285750" indent="-285750">
              <a:buFont typeface="Arial"/>
              <a:buChar char="•"/>
            </a:pPr>
            <a:r>
              <a:rPr lang="es-ES" sz="2000" dirty="0">
                <a:solidFill>
                  <a:schemeClr val="tx2"/>
                </a:solidFill>
                <a:latin typeface="Arial" charset="0"/>
                <a:cs typeface="Arial" charset="0"/>
              </a:rPr>
              <a:t>GUÍA GENERAL SOBRE DISLEXIA 2010. Asociación Andaluza de Dislexia: ASANDIS</a:t>
            </a:r>
          </a:p>
          <a:p>
            <a:pPr marL="285750" indent="-285750">
              <a:buFont typeface="Arial"/>
              <a:buChar char="•"/>
            </a:pPr>
            <a:endParaRPr lang="es-ES" sz="2000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285750" indent="-285750">
              <a:buFont typeface="Arial"/>
              <a:buChar char="•"/>
            </a:pPr>
            <a:r>
              <a:rPr lang="es-ES" sz="2000" dirty="0">
                <a:solidFill>
                  <a:schemeClr val="tx2"/>
                </a:solidFill>
                <a:latin typeface="Arial" charset="0"/>
                <a:cs typeface="Arial" charset="0"/>
              </a:rPr>
              <a:t>GUÍA PARA PADRES DE NIÑOS DISLÉXICOS. </a:t>
            </a:r>
            <a:r>
              <a:rPr lang="es-E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Neus</a:t>
            </a:r>
            <a:r>
              <a:rPr lang="es-E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Buisán</a:t>
            </a:r>
            <a:r>
              <a:rPr lang="es-E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Cabot</a:t>
            </a:r>
            <a:r>
              <a:rPr lang="es-ES" sz="2000" dirty="0">
                <a:solidFill>
                  <a:schemeClr val="tx2"/>
                </a:solidFill>
                <a:latin typeface="Arial" charset="0"/>
                <a:cs typeface="Arial" charset="0"/>
              </a:rPr>
              <a:t>. SÍNTESIS </a:t>
            </a:r>
          </a:p>
          <a:p>
            <a:pPr marL="285750" indent="-285750">
              <a:buFont typeface="Arial"/>
              <a:buChar char="•"/>
            </a:pPr>
            <a:endParaRPr lang="es-ES" sz="2000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285750" indent="-285750">
              <a:buFont typeface="Arial"/>
              <a:buChar char="•"/>
            </a:pPr>
            <a:r>
              <a:rPr lang="es-ES" sz="2000" dirty="0">
                <a:solidFill>
                  <a:schemeClr val="tx2"/>
                </a:solidFill>
                <a:latin typeface="Arial" charset="0"/>
                <a:cs typeface="Arial" charset="0"/>
              </a:rPr>
              <a:t>DISLEXIA: UNA VISIÓN INTERDISCIPLINAR. Paula </a:t>
            </a:r>
            <a:r>
              <a:rPr lang="es-E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Outón</a:t>
            </a:r>
            <a:r>
              <a:rPr lang="es-E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Oviedo. LEBÓN	</a:t>
            </a:r>
          </a:p>
        </p:txBody>
      </p:sp>
    </p:spTree>
    <p:extLst>
      <p:ext uri="{BB962C8B-B14F-4D97-AF65-F5344CB8AC3E}">
        <p14:creationId xmlns:p14="http://schemas.microsoft.com/office/powerpoint/2010/main" val="28344057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1044</Words>
  <Application>Microsoft Macintosh PowerPoint</Application>
  <PresentationFormat>Presentación en pantalla (4:3)</PresentationFormat>
  <Paragraphs>147</Paragraphs>
  <Slides>16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GUÍA  PARA DOCENTES</vt:lpstr>
      <vt:lpstr>¿QUÉ SON LOS TRASTORNOS ESPECÍFICOS DEL LENGUAJE (TEL)? </vt:lpstr>
      <vt:lpstr>      ¿QUÉ SON LOS TRASTORNOS ESPECÍFICOS DEL LENGUAJE?      </vt:lpstr>
      <vt:lpstr>¿QUÉ ES LA DISLEXIA?</vt:lpstr>
      <vt:lpstr> ¿VERDADERO O FALSO? </vt:lpstr>
      <vt:lpstr>¿CÓMO IDENTIFICAR LA DISLEXIA?</vt:lpstr>
      <vt:lpstr> ¿CUÁNDO IDENTIFICARLO?</vt:lpstr>
      <vt:lpstr>¿CÓMO COMPORTARSE CON LOS PADRES?</vt:lpstr>
      <vt:lpstr>¿QUÉ SUGERIR A LOS PADRES?</vt:lpstr>
      <vt:lpstr>METODOLOGÍA DIDÁCTICA:  herramientas compensatorias</vt:lpstr>
      <vt:lpstr>METODOLOGÍA DIDÁCTICA:   medidas dispensatorias o de exoneración</vt:lpstr>
      <vt:lpstr>Presentación de PowerPoint</vt:lpstr>
      <vt:lpstr>AGENCIAS EDUCATIVAS DE LOS PAÍSES SOCIOS EN EL PROYECTO</vt:lpstr>
      <vt:lpstr>CONSTRUIR UNA RED</vt:lpstr>
      <vt:lpstr>PÁGINAS WEB</vt:lpstr>
      <vt:lpstr>BIBLIOGRAFÍA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Fernández</dc:creator>
  <cp:lastModifiedBy>María Fernández</cp:lastModifiedBy>
  <cp:revision>24</cp:revision>
  <dcterms:created xsi:type="dcterms:W3CDTF">2014-03-23T17:54:44Z</dcterms:created>
  <dcterms:modified xsi:type="dcterms:W3CDTF">2014-03-25T16:44:34Z</dcterms:modified>
</cp:coreProperties>
</file>